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How We Win — the executive briefing for Thom, Eric, and leadership, August 2026. The ask, up front: a fundamentals-first hedge on a roughly nine-month reference horizon. Five and a half FTE, two enforced firewalls — ninety-ten attention and fundamentals-first sequencing — and one leadership decision we are surfacing, not pre-answering: the LMM Vehicle Choice. Defend and modernize the enterprise base first; grow through Devensoft v24; selectively diversify on top of the restored floor. Every demand claim in this deck is corroborated across independent streams — the full 108-of-108 YouTrack census and 640-plus HubSpot tickets: reporting is the number-one capability demand, access and reliability the number-one pain, and direct AI demand is zero.</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close. Commit to the sequenced hedge. Resources: five and a half FTE inside the 105.3 dev-week envelope with the 43.8-week floor committed. Mandate: both firewalls enforced — the 2020 relapse is the failure mode they prevent. Timing: roughly nine months as a reference frame — floor, then reporting, then the in-horizon AI, then the chosen vehicle late-window. And the decisions stay surfaced, not pre-answered: the LMM Vehicle Choice, the demand-signal method, reporting-AI ship-or-stretch, and capacity versus ambition. The interactive decision engine is the live surface for the capacity calls. Defend the base. Win one AI lane. Choose the vehicle. That is how we win.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recommendation is a hedge, sequenced — a genuine two-front bet in which Retain runs ahead of Grow and Diversify, because capacity is smaller than ambition and the base is too concentrated and too eroding to slip: about twenty-two active companies, 82.7 percent closed-renewal retention, 128 thousand dollars attrition — a provisional internal projection. Retain is the contractual floor F1 through F7, the ninety-ten firewall, the Talmatic vendor swap, a self-serve reporting floor, and DevenConnect free for current customers. Grow funds F1 auth migration, BYOM routing, a kill-switched reporting-AI proof of concept, Zapier, and the DevenMCP sliver — our highest-confidence in-horizon differentiated AI win. Diversify's Tier-1 is the LMM Vehicle Choice, deliberately deferred to leadership — no vehicle committed, none recommended. And we name what we will not build: commodity diligence-AI, a hosted LLM at enterprise, feature-AI without demand, in-window monolith decomposition, and Devenfy without signal.</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envelope is 105.3 dev-weeks: about 43.8 committed to the Retain floor, leaving roughly 61.5 of headroom, on 5.5 FTE over 39 weeks with the effective-FTE model and the 1.6-times agentic multiplier — modeled live in the recommendation matrix. The Tier-1 draw is branch-dependent: choose DevenLite and it takes roughly 47 to 53 of the 61.5 — it fits, barely. Choose DevenDiligence and it's 18 to 26 including follow-ons. No vehicle, and we do Tier-2 signal work only. The critical path is F6, F1, T2, T3, T7 — F6 and F1 alone consume four to seven of the nine months, and it's serial: not headcount-fixable. Staffing: Diego at half-time steering, Roman full-time, three Talmatic .NET contractors, and a TAM/CS Ops Analyst owning client-facing reporting. No CTO — a named risk. GTM staffing is deferred to Eric and Asha.</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Why now: the base is already turning, and the clock is the clients', not ours. Two enterprise renewals worth about 200 thousand each were retained only after we answered 'are you investing in the modern workflow?' Stryker's 200 thousand corroborates; Ford's 90 thousand is open. The open book includes Accenture V&amp;A at 350 thousand plus Ford, Graybar, Fulton, and IBMG, with 334 thousand of FY27-exception deals pulled into FY26. The prospect pipeline has been quiet for about twenty-four months — 'nothing changing in your platform.' This is structural drift, not an AI race: rivals are modernizing the package. Thom's intent is endurance, not exit — innovate or die, with an implied 2027 funding-drain pressure point. The horizon is roughly nine months, confirmed; execution discipline gates it. One flag: we still lack a hard cash/runway figure — the baseline is about 1.9 million projected, 700.8 thousand closed.</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Customers. Who buys is a four-persona enterprise buying center led by the IMO champion — fifteen Modus interviews plus a recorded customer demo. The Strategic Executive is the economic buyer wanting exec-ready reporting and time-to-synergy; the Finance &amp; Ops Lead champions adoption; the Integration Manager is the user-champion wanting a stable, low-cognitive-load tool; and the Accenture consultant shapes self-service expectations. Who resists is the customer's own IT and security team — procedural resistance around access, permissioning, and reliability — which the fundamentals work disarms, not features. Both demand streams agree: reporting is number one; access and reliability the top pain; reporting plus fundamentals are 47.2 percent of the census; direct AI demand is zero of 108. Growth sits in net-new enterprise plus the LMM diversification thesis — provisional and market-unvalidated, with four untested kill-conditions. That evidence asymmetry is exactly why the posture is a hedge, sequenced.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Capabilities, four tiers, every line traced to evidence. Settled core IP: end-to-end lifecycle integration across five pillars on one shared data model — with the honest fit note that v23 has zero native stages and a real-but-config-shaped back half — plus Reporting &amp; Analytics, the number-one demand, and a shipped, regulator-ready audit log. Candidates we fund, throttle, or defer — a leadership ask: Integration/PMI-seam AI no rival ships, the DevenMCP agent-led onboarding vision bet, and security maturity conditional on the unopened 53-Q report. Foundations are the broken floor: access and reliability basics, and UX/configuration debt — twenty-plus onboarding sessions, thirty-to-forty percent utilization, roughly a third churn risk from a bad first experience. Enablers: modularization, FE/BE decoupling, and the DevenConnect Level-3 REST API with a working proof-of-consumer over thirteen entities. And the non-build column: buy the SSRS engine and auth, never build commodity diligence-AI, and let enterprise customers supply their own models.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downside, named plainly. The base is fragile — twenty-two concentrated companies, Stryker at roughly 2.3 times median ACV; one lost renewal moves the cash position, while deferring diligence-AI and reporting modernization widens the gap. In-horizon AI is narrower than the full vision — sliver, BYOM, and a conditional PoC at twelve to sixteen dev-weeks. Margin is branch-dependent: the DevenLite branch fits, barely, on a possibly-optimistic minimum guess with DevenFiles unsized, and the critical path consumes four to seven of the nine months on top. The commercial model is unverified — 75 thousand MSRP is theoretical, zero realized. And the LMM kill-conditions are aspirational, not operational. Three decisions leadership owes: the LMM Vehicle Choice and Diversify breadth beyond it; reporting-AI must-ship or stretch — F7 is costed at about 5.5 dev-weeks with a mid-horizon ship-or-kill gate; and capacity versus ambition — cut scope, extend the horizon, or add capacity. Plus adopting kill-conditions as formal go/no-go gates.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How we'll know it's working — a two-tier causal chain: Tier-2 movement in months one through nine predicts Tier-1 landing in months nine through eighteen. Tier 1, lagging and quarterly: net-new ARR against the 700.8-thousand closed-won Q1 baseline — booking-shape, provisional — and NRR, proxied today by the 82.7 percent closed-renewal figure. Tier 2, leading and monthly: reporting-cycle compression from two-to-three days toward seconds, and maturity-scorecard progression from the 2023 baseline of 1.5 out of five, with the evidence-checklist instrument already built and the month-zero run the remaining human step. The measurement gap is a workstream, not a confession: CRM hygiene is done with clean denominators, and five of nine instrumentation metrics now have directional baselines. The unverified marketing claims — 48, 56, 7x — are named once and excluded.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deep-dive digest — one screen of depth; the comprehensive plan carries the full argument. Market: a 3.3-billion-dollar VDR proxy growing toward 5.6-to-6 billion by 2029-31, enterprise about 71 percent of spend, diligence-AI already commodity, and the opening at the PMI/synergy seam where no rival ships AI — the number-one competitor is the Excel/SharePoint status quo. Current state: a real, sticky platform running below potential. Future state: from reactive spreadsheet-driven to a structured, data-driven operating model — critical infrastructure, not another tool. The AI thesis holds two seats only: defensive at the API layer, differentiated at the PMI seam. The journey map owns stages one through nine with the back-half moat. The roadmap runs the F6-F1-T2-T3-T7 DAG through three phase gates. And commercial runs three engines: enterprise ARR plus premium tier, tiered DevenConnect, and the Diversify PLG family with Zapier as API distribution.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64592"/>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234440"/>
            <a:ext cx="10515600" cy="2651760"/>
          </a:xfrm>
          <a:prstGeom prst="rect">
            <a:avLst/>
          </a:prstGeom>
          <a:noFill/>
        </p:spPr>
        <p:txBody>
          <a:bodyPr wrap="square" lIns="36576" rIns="36576" tIns="18288" bIns="18288" anchor="t">
            <a:spAutoFit/>
          </a:bodyPr>
          <a:lstStyle/>
          <a:p>
            <a:pPr algn="l">
              <a:lnSpc>
                <a:spcPct val="106000"/>
              </a:lnSpc>
              <a:spcAft>
                <a:spcPts val="800"/>
              </a:spcAft>
            </a:pPr>
            <a:r>
              <a:rPr sz="1400" b="1" i="0">
                <a:solidFill>
                  <a:srgbClr val="2BB3A3"/>
                </a:solidFill>
                <a:latin typeface="Segoe UI"/>
              </a:rPr>
              <a:t>DEVENSOFT  ·  BUSINESS TRANSFORMATION PLAN</a:t>
            </a:r>
          </a:p>
          <a:p>
            <a:pPr algn="l">
              <a:lnSpc>
                <a:spcPct val="106000"/>
              </a:lnSpc>
              <a:spcAft>
                <a:spcPts val="800"/>
              </a:spcAft>
            </a:pPr>
            <a:r>
              <a:rPr sz="5400" b="1" i="0">
                <a:solidFill>
                  <a:srgbClr val="FFFFFF"/>
                </a:solidFill>
                <a:latin typeface="Segoe UI"/>
              </a:rPr>
              <a:t>How We Win</a:t>
            </a:r>
          </a:p>
          <a:p>
            <a:pPr algn="l">
              <a:lnSpc>
                <a:spcPct val="106000"/>
              </a:lnSpc>
              <a:spcAft>
                <a:spcPts val="800"/>
              </a:spcAft>
            </a:pPr>
            <a:r>
              <a:rPr sz="1600" b="0" i="0">
                <a:solidFill>
                  <a:srgbClr val="C9D4E2"/>
                </a:solidFill>
                <a:latin typeface="Segoe UI"/>
              </a:rPr>
              <a:t>Executive briefing  ·  Thom (Owner)  ·  Eric (CEO)  ·  leadership  ·  August 2026</a:t>
            </a:r>
          </a:p>
        </p:txBody>
      </p:sp>
      <p:sp>
        <p:nvSpPr>
          <p:cNvPr id="5" name="Rounded Rectangle 4"/>
          <p:cNvSpPr/>
          <p:nvPr/>
        </p:nvSpPr>
        <p:spPr>
          <a:xfrm>
            <a:off x="822960" y="3977639"/>
            <a:ext cx="10515600" cy="1508760"/>
          </a:xfrm>
          <a:prstGeom prst="roundRect">
            <a:avLst>
              <a:gd name="adj" fmla="val 6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22960" y="3977639"/>
            <a:ext cx="82296" cy="1508760"/>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4087368"/>
            <a:ext cx="10058400" cy="1325880"/>
          </a:xfrm>
          <a:prstGeom prst="rect">
            <a:avLst/>
          </a:prstGeom>
          <a:noFill/>
        </p:spPr>
        <p:txBody>
          <a:bodyPr wrap="square" lIns="36576" rIns="36576" tIns="18288" bIns="18288" anchor="t">
            <a:spAutoFit/>
          </a:bodyPr>
          <a:lstStyle/>
          <a:p>
            <a:pPr algn="l">
              <a:lnSpc>
                <a:spcPct val="106000"/>
              </a:lnSpc>
              <a:spcAft>
                <a:spcPts val="500"/>
              </a:spcAft>
            </a:pPr>
            <a:r>
              <a:rPr sz="1100" b="1" i="0">
                <a:solidFill>
                  <a:srgbClr val="2BB3A3"/>
                </a:solidFill>
                <a:latin typeface="Segoe UI"/>
              </a:rPr>
              <a:t>THE ASK (M01)</a:t>
            </a:r>
          </a:p>
          <a:p>
            <a:pPr algn="l">
              <a:lnSpc>
                <a:spcPct val="106000"/>
              </a:lnSpc>
              <a:spcAft>
                <a:spcPts val="500"/>
              </a:spcAft>
            </a:pPr>
            <a:r>
              <a:rPr sz="1450" b="0" i="0">
                <a:solidFill>
                  <a:srgbClr val="FFFFFF"/>
                </a:solidFill>
                <a:latin typeface="Segoe UI"/>
              </a:rPr>
              <a:t>A fundamentals-first hedge on a ~9-month reference horizon — </a:t>
            </a:r>
            <a:r>
              <a:rPr sz="1450" b="1" i="0">
                <a:solidFill>
                  <a:srgbClr val="2BB3A3"/>
                </a:solidFill>
                <a:latin typeface="Segoe UI"/>
              </a:rPr>
              <a:t>5.5 FTE</a:t>
            </a:r>
            <a:r>
              <a:rPr sz="1450" b="0" i="0">
                <a:solidFill>
                  <a:srgbClr val="FFFFFF"/>
                </a:solidFill>
                <a:latin typeface="Segoe UI"/>
              </a:rPr>
              <a:t>, </a:t>
            </a:r>
            <a:r>
              <a:rPr sz="1450" b="1" i="0">
                <a:solidFill>
                  <a:srgbClr val="2BB3A3"/>
                </a:solidFill>
                <a:latin typeface="Segoe UI"/>
              </a:rPr>
              <a:t>two enforced firewalls</a:t>
            </a:r>
            <a:r>
              <a:rPr sz="1450" b="0" i="0">
                <a:solidFill>
                  <a:srgbClr val="FFFFFF"/>
                </a:solidFill>
                <a:latin typeface="Segoe UI"/>
              </a:rPr>
              <a:t> (90/10 attention + fundamentals-first sequencing), and one surfaced leadership decision: the </a:t>
            </a:r>
            <a:r>
              <a:rPr sz="1450" b="1" i="0">
                <a:solidFill>
                  <a:srgbClr val="2BB3A3"/>
                </a:solidFill>
                <a:latin typeface="Segoe UI"/>
              </a:rPr>
              <a:t>LMM Vehicle Choice</a:t>
            </a:r>
            <a:r>
              <a:rPr sz="1450" b="0" i="0">
                <a:solidFill>
                  <a:srgbClr val="FFFFFF"/>
                </a:solidFill>
                <a:latin typeface="Segoe UI"/>
              </a:rPr>
              <a:t>.</a:t>
            </a:r>
          </a:p>
          <a:p>
            <a:pPr algn="l">
              <a:lnSpc>
                <a:spcPct val="106000"/>
              </a:lnSpc>
              <a:spcAft>
                <a:spcPts val="500"/>
              </a:spcAft>
            </a:pPr>
            <a:r>
              <a:rPr sz="1250" b="0" i="0">
                <a:solidFill>
                  <a:srgbClr val="C9D4E2"/>
                </a:solidFill>
                <a:latin typeface="Segoe UI"/>
              </a:rPr>
              <a:t>Defend and modernize the enterprise base first; grow through Devensoft v24; selectively diversify on top of the restored floor.</a:t>
            </a:r>
          </a:p>
        </p:txBody>
      </p:sp>
      <p:sp>
        <p:nvSpPr>
          <p:cNvPr id="8" name="Rounded Rectangle 7"/>
          <p:cNvSpPr/>
          <p:nvPr/>
        </p:nvSpPr>
        <p:spPr>
          <a:xfrm>
            <a:off x="841248" y="5806440"/>
            <a:ext cx="960120" cy="384048"/>
          </a:xfrm>
          <a:prstGeom prst="roundRect">
            <a:avLst>
              <a:gd name="adj" fmla="val 50000"/>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200" b="1" i="0">
                <a:solidFill>
                  <a:srgbClr val="FFFFFF"/>
                </a:solidFill>
                <a:latin typeface="Segoe UI"/>
              </a:rPr>
              <a:t>M01</a:t>
            </a:r>
          </a:p>
        </p:txBody>
      </p:sp>
      <p:sp>
        <p:nvSpPr>
          <p:cNvPr id="9" name="TextBox 8"/>
          <p:cNvSpPr txBox="1"/>
          <p:nvPr/>
        </p:nvSpPr>
        <p:spPr>
          <a:xfrm>
            <a:off x="1965960" y="5788152"/>
            <a:ext cx="9418320" cy="685800"/>
          </a:xfrm>
          <a:prstGeom prst="rect">
            <a:avLst/>
          </a:prstGeom>
          <a:noFill/>
        </p:spPr>
        <p:txBody>
          <a:bodyPr wrap="square" lIns="36576" rIns="36576" tIns="18288" bIns="18288" anchor="t">
            <a:spAutoFit/>
          </a:bodyPr>
          <a:lstStyle/>
          <a:p>
            <a:pPr algn="l">
              <a:lnSpc>
                <a:spcPct val="115000"/>
              </a:lnSpc>
              <a:spcAft>
                <a:spcPts val="0"/>
              </a:spcAft>
            </a:pPr>
            <a:r>
              <a:rPr sz="1050" b="0" i="1">
                <a:solidFill>
                  <a:srgbClr val="9FAFC4"/>
                </a:solidFill>
                <a:latin typeface="Segoe UI"/>
              </a:rPr>
              <a:t>Evidence discipline: every demand claim corroborated across independent streams — 108/108 YouTrack census + 640+ HubSpot tickets: reporting = #1 capability demand · access/reliability = #1 pain · direct AI demand = 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
            <a:ext cx="9692640" cy="822960"/>
          </a:xfrm>
          <a:prstGeom prst="rect">
            <a:avLst/>
          </a:prstGeom>
          <a:noFill/>
        </p:spPr>
        <p:txBody>
          <a:bodyPr wrap="square" lIns="36576" rIns="36576" tIns="18288" bIns="18288" anchor="t">
            <a:spAutoFit/>
          </a:bodyPr>
          <a:lstStyle/>
          <a:p>
            <a:pPr algn="l">
              <a:lnSpc>
                <a:spcPct val="106000"/>
              </a:lnSpc>
              <a:spcAft>
                <a:spcPts val="100"/>
              </a:spcAft>
            </a:pPr>
            <a:r>
              <a:rPr sz="1100" b="1" i="0">
                <a:solidFill>
                  <a:srgbClr val="2BB3A3"/>
                </a:solidFill>
                <a:latin typeface="Segoe UI"/>
              </a:rPr>
              <a:t>DECISION</a:t>
            </a:r>
          </a:p>
          <a:p>
            <a:pPr algn="l">
              <a:lnSpc>
                <a:spcPct val="106000"/>
              </a:lnSpc>
              <a:spcAft>
                <a:spcPts val="100"/>
              </a:spcAft>
            </a:pPr>
            <a:r>
              <a:rPr sz="2500" b="1" i="0">
                <a:solidFill>
                  <a:srgbClr val="1F3A5F"/>
                </a:solidFill>
                <a:latin typeface="Segoe UI"/>
              </a:rPr>
              <a:t>Close — The Ask</a:t>
            </a:r>
          </a:p>
        </p:txBody>
      </p:sp>
      <p:sp>
        <p:nvSpPr>
          <p:cNvPr id="4" name="Rounded Rectangle 3"/>
          <p:cNvSpPr/>
          <p:nvPr/>
        </p:nvSpPr>
        <p:spPr>
          <a:xfrm>
            <a:off x="10561320" y="347472"/>
            <a:ext cx="1097280" cy="384048"/>
          </a:xfrm>
          <a:prstGeom prst="roundRect">
            <a:avLst>
              <a:gd name="adj" fmla="val 50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100" b="1" i="0">
                <a:solidFill>
                  <a:srgbClr val="FFFFFF"/>
                </a:solidFill>
                <a:latin typeface="Segoe UI"/>
              </a:rPr>
              <a:t>M01+M14</a:t>
            </a:r>
          </a:p>
        </p:txBody>
      </p:sp>
      <p:sp>
        <p:nvSpPr>
          <p:cNvPr id="5" name="TextBox 4"/>
          <p:cNvSpPr txBox="1"/>
          <p:nvPr/>
        </p:nvSpPr>
        <p:spPr>
          <a:xfrm>
            <a:off x="548640" y="6455664"/>
            <a:ext cx="8229600" cy="320040"/>
          </a:xfrm>
          <a:prstGeom prst="rect">
            <a:avLst/>
          </a:prstGeom>
          <a:noFill/>
        </p:spPr>
        <p:txBody>
          <a:bodyPr wrap="square" lIns="36576" rIns="36576" tIns="18288" bIns="18288" anchor="t">
            <a:spAutoFit/>
          </a:bodyPr>
          <a:lstStyle/>
          <a:p>
            <a:pPr algn="l">
              <a:lnSpc>
                <a:spcPct val="106000"/>
              </a:lnSpc>
              <a:spcAft>
                <a:spcPts val="0"/>
              </a:spcAft>
            </a:pPr>
            <a:r>
              <a:rPr sz="900" b="0" i="0">
                <a:solidFill>
                  <a:srgbClr val="8A94A6"/>
                </a:solidFill>
                <a:latin typeface="Segoe UI"/>
              </a:rPr>
              <a:t>Devensoft  ·  How We Win — Business Transformation  ·  Confidential</a:t>
            </a:r>
          </a:p>
        </p:txBody>
      </p:sp>
      <p:sp>
        <p:nvSpPr>
          <p:cNvPr id="6" name="TextBox 5"/>
          <p:cNvSpPr txBox="1"/>
          <p:nvPr/>
        </p:nvSpPr>
        <p:spPr>
          <a:xfrm>
            <a:off x="11338560" y="6455664"/>
            <a:ext cx="548640" cy="320040"/>
          </a:xfrm>
          <a:prstGeom prst="rect">
            <a:avLst/>
          </a:prstGeom>
          <a:noFill/>
        </p:spPr>
        <p:txBody>
          <a:bodyPr wrap="square" lIns="36576" rIns="36576" tIns="18288" bIns="18288" anchor="t">
            <a:spAutoFit/>
          </a:bodyPr>
          <a:lstStyle/>
          <a:p>
            <a:pPr algn="r">
              <a:lnSpc>
                <a:spcPct val="106000"/>
              </a:lnSpc>
              <a:spcAft>
                <a:spcPts val="0"/>
              </a:spcAft>
            </a:pPr>
            <a:r>
              <a:rPr sz="900" b="0" i="0">
                <a:solidFill>
                  <a:srgbClr val="8A94A6"/>
                </a:solidFill>
                <a:latin typeface="Segoe UI"/>
              </a:rPr>
              <a:t>10 / 10</a:t>
            </a:r>
          </a:p>
        </p:txBody>
      </p:sp>
      <p:sp>
        <p:nvSpPr>
          <p:cNvPr id="7" name="TextBox 6"/>
          <p:cNvSpPr txBox="1"/>
          <p:nvPr/>
        </p:nvSpPr>
        <p:spPr>
          <a:xfrm>
            <a:off x="548640" y="1207008"/>
            <a:ext cx="11064240" cy="365760"/>
          </a:xfrm>
          <a:prstGeom prst="rect">
            <a:avLst/>
          </a:prstGeom>
          <a:noFill/>
        </p:spPr>
        <p:txBody>
          <a:bodyPr wrap="square" lIns="36576" rIns="36576" tIns="18288" bIns="18288" anchor="t">
            <a:spAutoFit/>
          </a:bodyPr>
          <a:lstStyle/>
          <a:p>
            <a:pPr algn="l">
              <a:lnSpc>
                <a:spcPct val="106000"/>
              </a:lnSpc>
              <a:spcAft>
                <a:spcPts val="0"/>
              </a:spcAft>
            </a:pPr>
            <a:r>
              <a:rPr sz="1400" b="1" i="0">
                <a:solidFill>
                  <a:srgbClr val="1F3A5F"/>
                </a:solidFill>
                <a:latin typeface="Segoe UI"/>
              </a:rPr>
              <a:t>Commit to the sequenced hedge:</a:t>
            </a:r>
          </a:p>
        </p:txBody>
      </p:sp>
      <p:sp>
        <p:nvSpPr>
          <p:cNvPr id="8" name="Rounded Rectangle 7"/>
          <p:cNvSpPr/>
          <p:nvPr/>
        </p:nvSpPr>
        <p:spPr>
          <a:xfrm>
            <a:off x="548640" y="1664208"/>
            <a:ext cx="11064240" cy="841248"/>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48640" y="1664208"/>
            <a:ext cx="73152" cy="841248"/>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49808" y="1737360"/>
            <a:ext cx="1417320" cy="731520"/>
          </a:xfrm>
          <a:prstGeom prst="rect">
            <a:avLst/>
          </a:prstGeom>
          <a:noFill/>
        </p:spPr>
        <p:txBody>
          <a:bodyPr wrap="square" lIns="36576" rIns="36576" tIns="18288" bIns="18288" anchor="t">
            <a:spAutoFit/>
          </a:bodyPr>
          <a:lstStyle/>
          <a:p>
            <a:pPr algn="l">
              <a:lnSpc>
                <a:spcPct val="106000"/>
              </a:lnSpc>
              <a:spcAft>
                <a:spcPts val="0"/>
              </a:spcAft>
            </a:pPr>
            <a:r>
              <a:rPr sz="1000" b="1" i="0">
                <a:solidFill>
                  <a:srgbClr val="2BB3A3"/>
                </a:solidFill>
                <a:latin typeface="Segoe UI"/>
              </a:rPr>
              <a:t>RESOURCES</a:t>
            </a:r>
          </a:p>
        </p:txBody>
      </p:sp>
      <p:sp>
        <p:nvSpPr>
          <p:cNvPr id="11" name="TextBox 10"/>
          <p:cNvSpPr txBox="1"/>
          <p:nvPr/>
        </p:nvSpPr>
        <p:spPr>
          <a:xfrm>
            <a:off x="2240280" y="1728216"/>
            <a:ext cx="9235440" cy="749808"/>
          </a:xfrm>
          <a:prstGeom prst="rect">
            <a:avLst/>
          </a:prstGeom>
          <a:noFill/>
        </p:spPr>
        <p:txBody>
          <a:bodyPr wrap="square" lIns="36576" rIns="36576" tIns="18288" bIns="18288" anchor="t">
            <a:spAutoFit/>
          </a:bodyPr>
          <a:lstStyle/>
          <a:p>
            <a:pPr algn="l">
              <a:lnSpc>
                <a:spcPct val="110000"/>
              </a:lnSpc>
              <a:spcAft>
                <a:spcPts val="0"/>
              </a:spcAft>
            </a:pPr>
            <a:r>
              <a:rPr sz="1200" b="1" i="0">
                <a:solidFill>
                  <a:srgbClr val="1F3A5F"/>
                </a:solidFill>
                <a:latin typeface="Segoe UI"/>
              </a:rPr>
              <a:t>5.5 FTE — </a:t>
            </a:r>
            <a:r>
              <a:rPr sz="1050" b="0" i="0">
                <a:solidFill>
                  <a:srgbClr val="333B47"/>
                </a:solidFill>
                <a:latin typeface="Segoe UI"/>
              </a:rPr>
              <a:t>Diego 0.5 + Roman 1.0 + 3 Talmatic contractors + TAM/CS Ops Analyst · 105.3 dev-wk envelope · ~43.8 floor committed.</a:t>
            </a:r>
          </a:p>
        </p:txBody>
      </p:sp>
      <p:sp>
        <p:nvSpPr>
          <p:cNvPr id="12" name="Rounded Rectangle 11"/>
          <p:cNvSpPr/>
          <p:nvPr/>
        </p:nvSpPr>
        <p:spPr>
          <a:xfrm>
            <a:off x="548640" y="2615184"/>
            <a:ext cx="11064240" cy="841248"/>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548640" y="2615184"/>
            <a:ext cx="73152" cy="841248"/>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49808" y="2688336"/>
            <a:ext cx="1417320" cy="731520"/>
          </a:xfrm>
          <a:prstGeom prst="rect">
            <a:avLst/>
          </a:prstGeom>
          <a:noFill/>
        </p:spPr>
        <p:txBody>
          <a:bodyPr wrap="square" lIns="36576" rIns="36576" tIns="18288" bIns="18288" anchor="t">
            <a:spAutoFit/>
          </a:bodyPr>
          <a:lstStyle/>
          <a:p>
            <a:pPr algn="l">
              <a:lnSpc>
                <a:spcPct val="106000"/>
              </a:lnSpc>
              <a:spcAft>
                <a:spcPts val="0"/>
              </a:spcAft>
            </a:pPr>
            <a:r>
              <a:rPr sz="1000" b="1" i="0">
                <a:solidFill>
                  <a:srgbClr val="2BB3A3"/>
                </a:solidFill>
                <a:latin typeface="Segoe UI"/>
              </a:rPr>
              <a:t>MANDATE</a:t>
            </a:r>
          </a:p>
        </p:txBody>
      </p:sp>
      <p:sp>
        <p:nvSpPr>
          <p:cNvPr id="15" name="TextBox 14"/>
          <p:cNvSpPr txBox="1"/>
          <p:nvPr/>
        </p:nvSpPr>
        <p:spPr>
          <a:xfrm>
            <a:off x="2240280" y="2679192"/>
            <a:ext cx="9235440" cy="749808"/>
          </a:xfrm>
          <a:prstGeom prst="rect">
            <a:avLst/>
          </a:prstGeom>
          <a:noFill/>
        </p:spPr>
        <p:txBody>
          <a:bodyPr wrap="square" lIns="36576" rIns="36576" tIns="18288" bIns="18288" anchor="t">
            <a:spAutoFit/>
          </a:bodyPr>
          <a:lstStyle/>
          <a:p>
            <a:pPr algn="l">
              <a:lnSpc>
                <a:spcPct val="110000"/>
              </a:lnSpc>
              <a:spcAft>
                <a:spcPts val="0"/>
              </a:spcAft>
            </a:pPr>
            <a:r>
              <a:rPr sz="1200" b="1" i="0">
                <a:solidFill>
                  <a:srgbClr val="1F3A5F"/>
                </a:solidFill>
                <a:latin typeface="Segoe UI"/>
              </a:rPr>
              <a:t>Two firewalls, both enforced — </a:t>
            </a:r>
            <a:r>
              <a:rPr sz="1050" b="0" i="0">
                <a:solidFill>
                  <a:srgbClr val="333B47"/>
                </a:solidFill>
                <a:latin typeface="Segoe UI"/>
              </a:rPr>
              <a:t>90/10 attention (focus) + fundamentals-first sequencing (capacity direction). The 2020 relapse is the failure mode they prevent.</a:t>
            </a:r>
          </a:p>
        </p:txBody>
      </p:sp>
      <p:sp>
        <p:nvSpPr>
          <p:cNvPr id="16" name="Rounded Rectangle 15"/>
          <p:cNvSpPr/>
          <p:nvPr/>
        </p:nvSpPr>
        <p:spPr>
          <a:xfrm>
            <a:off x="548640" y="3566160"/>
            <a:ext cx="11064240" cy="841248"/>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548640" y="3566160"/>
            <a:ext cx="73152" cy="841248"/>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49808" y="3639312"/>
            <a:ext cx="1417320" cy="731520"/>
          </a:xfrm>
          <a:prstGeom prst="rect">
            <a:avLst/>
          </a:prstGeom>
          <a:noFill/>
        </p:spPr>
        <p:txBody>
          <a:bodyPr wrap="square" lIns="36576" rIns="36576" tIns="18288" bIns="18288" anchor="t">
            <a:spAutoFit/>
          </a:bodyPr>
          <a:lstStyle/>
          <a:p>
            <a:pPr algn="l">
              <a:lnSpc>
                <a:spcPct val="106000"/>
              </a:lnSpc>
              <a:spcAft>
                <a:spcPts val="0"/>
              </a:spcAft>
            </a:pPr>
            <a:r>
              <a:rPr sz="1000" b="1" i="0">
                <a:solidFill>
                  <a:srgbClr val="2BB3A3"/>
                </a:solidFill>
                <a:latin typeface="Segoe UI"/>
              </a:rPr>
              <a:t>TIMING</a:t>
            </a:r>
          </a:p>
        </p:txBody>
      </p:sp>
      <p:sp>
        <p:nvSpPr>
          <p:cNvPr id="19" name="TextBox 18"/>
          <p:cNvSpPr txBox="1"/>
          <p:nvPr/>
        </p:nvSpPr>
        <p:spPr>
          <a:xfrm>
            <a:off x="2240280" y="3630168"/>
            <a:ext cx="9235440" cy="749808"/>
          </a:xfrm>
          <a:prstGeom prst="rect">
            <a:avLst/>
          </a:prstGeom>
          <a:noFill/>
        </p:spPr>
        <p:txBody>
          <a:bodyPr wrap="square" lIns="36576" rIns="36576" tIns="18288" bIns="18288" anchor="t">
            <a:spAutoFit/>
          </a:bodyPr>
          <a:lstStyle/>
          <a:p>
            <a:pPr algn="l">
              <a:lnSpc>
                <a:spcPct val="110000"/>
              </a:lnSpc>
              <a:spcAft>
                <a:spcPts val="0"/>
              </a:spcAft>
            </a:pPr>
            <a:r>
              <a:rPr sz="1200" b="1" i="0">
                <a:solidFill>
                  <a:srgbClr val="1F3A5F"/>
                </a:solidFill>
                <a:latin typeface="Segoe UI"/>
              </a:rPr>
              <a:t>~9 months, reference frame — </a:t>
            </a:r>
            <a:r>
              <a:rPr sz="1050" b="0" i="0">
                <a:solidFill>
                  <a:srgbClr val="333B47"/>
                </a:solidFill>
                <a:latin typeface="Segoe UI"/>
              </a:rPr>
              <a:t>Fundamentals floor → reporting ship → in-horizon AI (DevenMCP sliver, BYOM, conditional PoC) → the chosen Tier-1 vehicle late-window.</a:t>
            </a:r>
          </a:p>
        </p:txBody>
      </p:sp>
      <p:sp>
        <p:nvSpPr>
          <p:cNvPr id="20" name="Rounded Rectangle 19"/>
          <p:cNvSpPr/>
          <p:nvPr/>
        </p:nvSpPr>
        <p:spPr>
          <a:xfrm>
            <a:off x="548640" y="4517136"/>
            <a:ext cx="11064240" cy="841248"/>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48640" y="4517136"/>
            <a:ext cx="73152" cy="841248"/>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49808" y="4590288"/>
            <a:ext cx="1417320" cy="731520"/>
          </a:xfrm>
          <a:prstGeom prst="rect">
            <a:avLst/>
          </a:prstGeom>
          <a:noFill/>
        </p:spPr>
        <p:txBody>
          <a:bodyPr wrap="square" lIns="36576" rIns="36576" tIns="18288" bIns="18288" anchor="t">
            <a:spAutoFit/>
          </a:bodyPr>
          <a:lstStyle/>
          <a:p>
            <a:pPr algn="l">
              <a:lnSpc>
                <a:spcPct val="106000"/>
              </a:lnSpc>
              <a:spcAft>
                <a:spcPts val="0"/>
              </a:spcAft>
            </a:pPr>
            <a:r>
              <a:rPr sz="1000" b="1" i="0">
                <a:solidFill>
                  <a:srgbClr val="2BB3A3"/>
                </a:solidFill>
                <a:latin typeface="Segoe UI"/>
              </a:rPr>
              <a:t>DECISIONS</a:t>
            </a:r>
          </a:p>
        </p:txBody>
      </p:sp>
      <p:sp>
        <p:nvSpPr>
          <p:cNvPr id="23" name="TextBox 22"/>
          <p:cNvSpPr txBox="1"/>
          <p:nvPr/>
        </p:nvSpPr>
        <p:spPr>
          <a:xfrm>
            <a:off x="2240280" y="4581144"/>
            <a:ext cx="9235440" cy="749808"/>
          </a:xfrm>
          <a:prstGeom prst="rect">
            <a:avLst/>
          </a:prstGeom>
          <a:noFill/>
        </p:spPr>
        <p:txBody>
          <a:bodyPr wrap="square" lIns="36576" rIns="36576" tIns="18288" bIns="18288" anchor="t">
            <a:spAutoFit/>
          </a:bodyPr>
          <a:lstStyle/>
          <a:p>
            <a:pPr algn="l">
              <a:lnSpc>
                <a:spcPct val="110000"/>
              </a:lnSpc>
              <a:spcAft>
                <a:spcPts val="0"/>
              </a:spcAft>
            </a:pPr>
            <a:r>
              <a:rPr sz="1200" b="1" i="0">
                <a:solidFill>
                  <a:srgbClr val="1F3A5F"/>
                </a:solidFill>
                <a:latin typeface="Segoe UI"/>
              </a:rPr>
              <a:t>Surfaced, not pre-answered — </a:t>
            </a:r>
            <a:r>
              <a:rPr sz="1050" b="0" i="0">
                <a:solidFill>
                  <a:srgbClr val="333B47"/>
                </a:solidFill>
                <a:latin typeface="Segoe UI"/>
              </a:rPr>
              <a:t>The LMM Vehicle Choice (DevenLite ≈ ~47–53 of ~61.5, fits barely / DevenDiligence ≈ ~18–26 / no choice = signal work) · the demand-signal method · reporting-AI ship-or-stretch · capacity-vs-ambition.</a:t>
            </a:r>
          </a:p>
        </p:txBody>
      </p:sp>
      <p:sp>
        <p:nvSpPr>
          <p:cNvPr id="24" name="Rounded Rectangle 23"/>
          <p:cNvSpPr/>
          <p:nvPr/>
        </p:nvSpPr>
        <p:spPr>
          <a:xfrm>
            <a:off x="548640" y="5504688"/>
            <a:ext cx="11064240" cy="658368"/>
          </a:xfrm>
          <a:prstGeom prst="roundRect">
            <a:avLst>
              <a:gd name="adj" fmla="val 8000"/>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600" b="1" i="0">
                <a:solidFill>
                  <a:srgbClr val="FFFFFF"/>
                </a:solidFill>
                <a:latin typeface="Segoe UI"/>
              </a:rPr>
              <a:t>Defend the base.  Win one AI lane.  Choose the vehicle.  That is how we win.</a:t>
            </a:r>
          </a:p>
        </p:txBody>
      </p:sp>
      <p:sp>
        <p:nvSpPr>
          <p:cNvPr id="25" name="TextBox 24"/>
          <p:cNvSpPr txBox="1"/>
          <p:nvPr/>
        </p:nvSpPr>
        <p:spPr>
          <a:xfrm>
            <a:off x="548640" y="6263640"/>
            <a:ext cx="11064240" cy="320040"/>
          </a:xfrm>
          <a:prstGeom prst="rect">
            <a:avLst/>
          </a:prstGeom>
          <a:noFill/>
        </p:spPr>
        <p:txBody>
          <a:bodyPr wrap="square" lIns="36576" rIns="36576" tIns="18288" bIns="18288" anchor="t">
            <a:spAutoFit/>
          </a:bodyPr>
          <a:lstStyle/>
          <a:p>
            <a:pPr algn="l">
              <a:lnSpc>
                <a:spcPct val="106000"/>
              </a:lnSpc>
              <a:spcAft>
                <a:spcPts val="0"/>
              </a:spcAft>
            </a:pPr>
            <a:r>
              <a:rPr sz="950" b="0" i="1">
                <a:solidFill>
                  <a:srgbClr val="8A94A6"/>
                </a:solidFill>
                <a:latin typeface="Segoe UI"/>
              </a:rPr>
              <a:t>The interactive decision engine (recommendation matrix) is the live surface for the capacity calls; the comprehensive plan carries full depth.</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
            <a:ext cx="9692640" cy="822960"/>
          </a:xfrm>
          <a:prstGeom prst="rect">
            <a:avLst/>
          </a:prstGeom>
          <a:noFill/>
        </p:spPr>
        <p:txBody>
          <a:bodyPr wrap="square" lIns="36576" rIns="36576" tIns="18288" bIns="18288" anchor="t">
            <a:spAutoFit/>
          </a:bodyPr>
          <a:lstStyle/>
          <a:p>
            <a:pPr algn="l">
              <a:lnSpc>
                <a:spcPct val="106000"/>
              </a:lnSpc>
              <a:spcAft>
                <a:spcPts val="100"/>
              </a:spcAft>
            </a:pPr>
            <a:r>
              <a:rPr sz="1100" b="1" i="0">
                <a:solidFill>
                  <a:srgbClr val="2BB3A3"/>
                </a:solidFill>
                <a:latin typeface="Segoe UI"/>
              </a:rPr>
              <a:t>THE RECOMMENDATION</a:t>
            </a:r>
          </a:p>
          <a:p>
            <a:pPr algn="l">
              <a:lnSpc>
                <a:spcPct val="106000"/>
              </a:lnSpc>
              <a:spcAft>
                <a:spcPts val="100"/>
              </a:spcAft>
            </a:pPr>
            <a:r>
              <a:rPr sz="2500" b="1" i="0">
                <a:solidFill>
                  <a:srgbClr val="1F3A5F"/>
                </a:solidFill>
                <a:latin typeface="Segoe UI"/>
              </a:rPr>
              <a:t>Hedge, Sequenced</a:t>
            </a:r>
          </a:p>
        </p:txBody>
      </p:sp>
      <p:sp>
        <p:nvSpPr>
          <p:cNvPr id="4" name="Rounded Rectangle 3"/>
          <p:cNvSpPr/>
          <p:nvPr/>
        </p:nvSpPr>
        <p:spPr>
          <a:xfrm>
            <a:off x="10561320" y="347472"/>
            <a:ext cx="1097280" cy="384048"/>
          </a:xfrm>
          <a:prstGeom prst="roundRect">
            <a:avLst>
              <a:gd name="adj" fmla="val 50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100" b="1" i="0">
                <a:solidFill>
                  <a:srgbClr val="FFFFFF"/>
                </a:solidFill>
                <a:latin typeface="Segoe UI"/>
              </a:rPr>
              <a:t>M14</a:t>
            </a:r>
          </a:p>
        </p:txBody>
      </p:sp>
      <p:sp>
        <p:nvSpPr>
          <p:cNvPr id="5" name="TextBox 4"/>
          <p:cNvSpPr txBox="1"/>
          <p:nvPr/>
        </p:nvSpPr>
        <p:spPr>
          <a:xfrm>
            <a:off x="548640" y="6455664"/>
            <a:ext cx="8229600" cy="320040"/>
          </a:xfrm>
          <a:prstGeom prst="rect">
            <a:avLst/>
          </a:prstGeom>
          <a:noFill/>
        </p:spPr>
        <p:txBody>
          <a:bodyPr wrap="square" lIns="36576" rIns="36576" tIns="18288" bIns="18288" anchor="t">
            <a:spAutoFit/>
          </a:bodyPr>
          <a:lstStyle/>
          <a:p>
            <a:pPr algn="l">
              <a:lnSpc>
                <a:spcPct val="106000"/>
              </a:lnSpc>
              <a:spcAft>
                <a:spcPts val="0"/>
              </a:spcAft>
            </a:pPr>
            <a:r>
              <a:rPr sz="900" b="0" i="0">
                <a:solidFill>
                  <a:srgbClr val="8A94A6"/>
                </a:solidFill>
                <a:latin typeface="Segoe UI"/>
              </a:rPr>
              <a:t>Devensoft  ·  How We Win — Business Transformation  ·  Confidential</a:t>
            </a:r>
          </a:p>
        </p:txBody>
      </p:sp>
      <p:sp>
        <p:nvSpPr>
          <p:cNvPr id="6" name="TextBox 5"/>
          <p:cNvSpPr txBox="1"/>
          <p:nvPr/>
        </p:nvSpPr>
        <p:spPr>
          <a:xfrm>
            <a:off x="11338560" y="6455664"/>
            <a:ext cx="548640" cy="320040"/>
          </a:xfrm>
          <a:prstGeom prst="rect">
            <a:avLst/>
          </a:prstGeom>
          <a:noFill/>
        </p:spPr>
        <p:txBody>
          <a:bodyPr wrap="square" lIns="36576" rIns="36576" tIns="18288" bIns="18288" anchor="t">
            <a:spAutoFit/>
          </a:bodyPr>
          <a:lstStyle/>
          <a:p>
            <a:pPr algn="r">
              <a:lnSpc>
                <a:spcPct val="106000"/>
              </a:lnSpc>
              <a:spcAft>
                <a:spcPts val="0"/>
              </a:spcAft>
            </a:pPr>
            <a:r>
              <a:rPr sz="900" b="0" i="0">
                <a:solidFill>
                  <a:srgbClr val="8A94A6"/>
                </a:solidFill>
                <a:latin typeface="Segoe UI"/>
              </a:rPr>
              <a:t>2 / 10</a:t>
            </a:r>
          </a:p>
        </p:txBody>
      </p:sp>
      <p:sp>
        <p:nvSpPr>
          <p:cNvPr id="7" name="TextBox 6"/>
          <p:cNvSpPr txBox="1"/>
          <p:nvPr/>
        </p:nvSpPr>
        <p:spPr>
          <a:xfrm>
            <a:off x="548640" y="1207008"/>
            <a:ext cx="11064240" cy="685800"/>
          </a:xfrm>
          <a:prstGeom prst="rect">
            <a:avLst/>
          </a:prstGeom>
          <a:noFill/>
        </p:spPr>
        <p:txBody>
          <a:bodyPr wrap="square" lIns="36576" rIns="36576" tIns="18288" bIns="18288" anchor="t">
            <a:spAutoFit/>
          </a:bodyPr>
          <a:lstStyle/>
          <a:p>
            <a:pPr algn="l">
              <a:lnSpc>
                <a:spcPct val="112000"/>
              </a:lnSpc>
              <a:spcAft>
                <a:spcPts val="0"/>
              </a:spcAft>
            </a:pPr>
            <a:r>
              <a:rPr sz="1200" b="0" i="0">
                <a:solidFill>
                  <a:srgbClr val="333B47"/>
                </a:solidFill>
                <a:latin typeface="Segoe UI"/>
              </a:rPr>
              <a:t>A genuine two-front bet (BTDR-0004 G4) — the Retain/fundamentals direction sequences ahead of Grow/Diversify: </a:t>
            </a:r>
            <a:r>
              <a:rPr sz="1200" b="1" i="0">
                <a:solidFill>
                  <a:srgbClr val="1F3A5F"/>
                </a:solidFill>
                <a:latin typeface="Segoe UI"/>
              </a:rPr>
              <a:t>capacity &lt; ambition</a:t>
            </a:r>
            <a:r>
              <a:rPr sz="1200" b="0" i="0">
                <a:solidFill>
                  <a:srgbClr val="333B47"/>
                </a:solidFill>
                <a:latin typeface="Segoe UI"/>
              </a:rPr>
              <a:t>, and the base is too concentrated and too eroding to slip — ~22 active companies · 82.7% closed-renewal retention · $128K attrition (provisional internal projection).</a:t>
            </a:r>
          </a:p>
        </p:txBody>
      </p:sp>
      <p:sp>
        <p:nvSpPr>
          <p:cNvPr id="8" name="Rounded Rectangle 7"/>
          <p:cNvSpPr/>
          <p:nvPr/>
        </p:nvSpPr>
        <p:spPr>
          <a:xfrm>
            <a:off x="548640" y="1993392"/>
            <a:ext cx="3630168" cy="3310128"/>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48640" y="1993392"/>
            <a:ext cx="3630168" cy="420624"/>
          </a:xfrm>
          <a:prstGeom prst="roundRect">
            <a:avLst>
              <a:gd name="adj" fmla="val 5000"/>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250" b="1" i="0">
                <a:solidFill>
                  <a:srgbClr val="FFFFFF"/>
                </a:solidFill>
                <a:latin typeface="Segoe UI"/>
              </a:rPr>
              <a:t>RETAIN  (R1–R5)</a:t>
            </a:r>
          </a:p>
        </p:txBody>
      </p:sp>
      <p:sp>
        <p:nvSpPr>
          <p:cNvPr id="10" name="TextBox 9"/>
          <p:cNvSpPr txBox="1"/>
          <p:nvPr/>
        </p:nvSpPr>
        <p:spPr>
          <a:xfrm>
            <a:off x="694944" y="2523744"/>
            <a:ext cx="3364992" cy="2697480"/>
          </a:xfrm>
          <a:prstGeom prst="rect">
            <a:avLst/>
          </a:prstGeom>
          <a:noFill/>
        </p:spPr>
        <p:txBody>
          <a:bodyPr wrap="square" lIns="36576" rIns="36576" tIns="18288" bIns="18288" anchor="t">
            <a:spAutoFit/>
          </a:bodyPr>
          <a:lstStyle/>
          <a:p>
            <a:pPr algn="l">
              <a:lnSpc>
                <a:spcPct val="110000"/>
              </a:lnSpc>
              <a:spcAft>
                <a:spcPts val="600"/>
              </a:spcAft>
            </a:pPr>
            <a:r>
              <a:rPr sz="1050" b="1" i="0">
                <a:solidFill>
                  <a:srgbClr val="1F3A5F"/>
                </a:solidFill>
                <a:latin typeface="Segoe UI"/>
              </a:rPr>
              <a:t>▪  </a:t>
            </a:r>
            <a:r>
              <a:rPr sz="1050" b="0" i="0">
                <a:solidFill>
                  <a:srgbClr val="333B47"/>
                </a:solidFill>
                <a:latin typeface="Segoe UI"/>
              </a:rPr>
              <a:t>Contractual floor F1–F7 (~32.5–49.5 dev-wk)</a:t>
            </a:r>
          </a:p>
          <a:p>
            <a:pPr algn="l">
              <a:lnSpc>
                <a:spcPct val="110000"/>
              </a:lnSpc>
              <a:spcAft>
                <a:spcPts val="600"/>
              </a:spcAft>
            </a:pPr>
            <a:r>
              <a:rPr sz="1050" b="1" i="0">
                <a:solidFill>
                  <a:srgbClr val="1F3A5F"/>
                </a:solidFill>
                <a:latin typeface="Segoe UI"/>
              </a:rPr>
              <a:t>▪  </a:t>
            </a:r>
            <a:r>
              <a:rPr sz="1050" b="0" i="0">
                <a:solidFill>
                  <a:srgbClr val="333B47"/>
                </a:solidFill>
                <a:latin typeface="Segoe UI"/>
              </a:rPr>
              <a:t>90/10 attention firewall</a:t>
            </a:r>
          </a:p>
          <a:p>
            <a:pPr algn="l">
              <a:lnSpc>
                <a:spcPct val="110000"/>
              </a:lnSpc>
              <a:spcAft>
                <a:spcPts val="600"/>
              </a:spcAft>
            </a:pPr>
            <a:r>
              <a:rPr sz="1050" b="1" i="0">
                <a:solidFill>
                  <a:srgbClr val="1F3A5F"/>
                </a:solidFill>
                <a:latin typeface="Segoe UI"/>
              </a:rPr>
              <a:t>▪  </a:t>
            </a:r>
            <a:r>
              <a:rPr sz="1050" b="0" i="0">
                <a:solidFill>
                  <a:srgbClr val="333B47"/>
                </a:solidFill>
                <a:latin typeface="Segoe UI"/>
              </a:rPr>
              <a:t>Talmatic vendor swap — 3 engineers, $15k/mo (net +$5k/mo; KAZ ends)</a:t>
            </a:r>
          </a:p>
          <a:p>
            <a:pPr algn="l">
              <a:lnSpc>
                <a:spcPct val="110000"/>
              </a:lnSpc>
              <a:spcAft>
                <a:spcPts val="600"/>
              </a:spcAft>
            </a:pPr>
            <a:r>
              <a:rPr sz="1050" b="1" i="0">
                <a:solidFill>
                  <a:srgbClr val="1F3A5F"/>
                </a:solidFill>
                <a:latin typeface="Segoe UI"/>
              </a:rPr>
              <a:t>▪  </a:t>
            </a:r>
            <a:r>
              <a:rPr sz="1050" b="0" i="0">
                <a:solidFill>
                  <a:srgbClr val="333B47"/>
                </a:solidFill>
                <a:latin typeface="Segoe UI"/>
              </a:rPr>
              <a:t>Self-serve reporting floor</a:t>
            </a:r>
          </a:p>
          <a:p>
            <a:pPr algn="l">
              <a:lnSpc>
                <a:spcPct val="110000"/>
              </a:lnSpc>
              <a:spcAft>
                <a:spcPts val="600"/>
              </a:spcAft>
            </a:pPr>
            <a:r>
              <a:rPr sz="1050" b="1" i="0">
                <a:solidFill>
                  <a:srgbClr val="1F3A5F"/>
                </a:solidFill>
                <a:latin typeface="Segoe UI"/>
              </a:rPr>
              <a:t>▪  </a:t>
            </a:r>
            <a:r>
              <a:rPr sz="1050" b="0" i="0">
                <a:solidFill>
                  <a:srgbClr val="333B47"/>
                </a:solidFill>
                <a:latin typeface="Segoe UI"/>
              </a:rPr>
              <a:t>DevenConnect free for current customers</a:t>
            </a:r>
          </a:p>
        </p:txBody>
      </p:sp>
      <p:sp>
        <p:nvSpPr>
          <p:cNvPr id="11" name="Rounded Rectangle 10"/>
          <p:cNvSpPr/>
          <p:nvPr/>
        </p:nvSpPr>
        <p:spPr>
          <a:xfrm>
            <a:off x="4270248" y="1993392"/>
            <a:ext cx="3630168" cy="3310128"/>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4270248" y="1993392"/>
            <a:ext cx="3630168" cy="420624"/>
          </a:xfrm>
          <a:prstGeom prst="roundRect">
            <a:avLst>
              <a:gd name="adj" fmla="val 5000"/>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250" b="1" i="0">
                <a:solidFill>
                  <a:srgbClr val="FFFFFF"/>
                </a:solidFill>
                <a:latin typeface="Segoe UI"/>
              </a:rPr>
              <a:t>GROW  (G1–G6)</a:t>
            </a:r>
          </a:p>
        </p:txBody>
      </p:sp>
      <p:sp>
        <p:nvSpPr>
          <p:cNvPr id="13" name="TextBox 12"/>
          <p:cNvSpPr txBox="1"/>
          <p:nvPr/>
        </p:nvSpPr>
        <p:spPr>
          <a:xfrm>
            <a:off x="4416552" y="2523744"/>
            <a:ext cx="3364992" cy="2697480"/>
          </a:xfrm>
          <a:prstGeom prst="rect">
            <a:avLst/>
          </a:prstGeom>
          <a:noFill/>
        </p:spPr>
        <p:txBody>
          <a:bodyPr wrap="square" lIns="36576" rIns="36576" tIns="18288" bIns="18288" anchor="t">
            <a:spAutoFit/>
          </a:bodyPr>
          <a:lstStyle/>
          <a:p>
            <a:pPr algn="l">
              <a:lnSpc>
                <a:spcPct val="110000"/>
              </a:lnSpc>
              <a:spcAft>
                <a:spcPts val="600"/>
              </a:spcAft>
            </a:pPr>
            <a:r>
              <a:rPr sz="1050" b="1" i="0">
                <a:solidFill>
                  <a:srgbClr val="2BB3A3"/>
                </a:solidFill>
                <a:latin typeface="Segoe UI"/>
              </a:rPr>
              <a:t>▪  </a:t>
            </a:r>
            <a:r>
              <a:rPr sz="1050" b="0" i="0">
                <a:solidFill>
                  <a:srgbClr val="333B47"/>
                </a:solidFill>
                <a:latin typeface="Segoe UI"/>
              </a:rPr>
              <a:t>F1 auth migration (gating)</a:t>
            </a:r>
          </a:p>
          <a:p>
            <a:pPr algn="l">
              <a:lnSpc>
                <a:spcPct val="110000"/>
              </a:lnSpc>
              <a:spcAft>
                <a:spcPts val="600"/>
              </a:spcAft>
            </a:pPr>
            <a:r>
              <a:rPr sz="1050" b="1" i="0">
                <a:solidFill>
                  <a:srgbClr val="2BB3A3"/>
                </a:solidFill>
                <a:latin typeface="Segoe UI"/>
              </a:rPr>
              <a:t>▪  </a:t>
            </a:r>
            <a:r>
              <a:rPr sz="1050" b="0" i="0">
                <a:solidFill>
                  <a:srgbClr val="333B47"/>
                </a:solidFill>
                <a:latin typeface="Segoe UI"/>
              </a:rPr>
              <a:t>BYOM routing (~4w)</a:t>
            </a:r>
          </a:p>
          <a:p>
            <a:pPr algn="l">
              <a:lnSpc>
                <a:spcPct val="110000"/>
              </a:lnSpc>
              <a:spcAft>
                <a:spcPts val="600"/>
              </a:spcAft>
            </a:pPr>
            <a:r>
              <a:rPr sz="1050" b="1" i="0">
                <a:solidFill>
                  <a:srgbClr val="2BB3A3"/>
                </a:solidFill>
                <a:latin typeface="Segoe UI"/>
              </a:rPr>
              <a:t>▪  </a:t>
            </a:r>
            <a:r>
              <a:rPr sz="1050" b="0" i="0">
                <a:solidFill>
                  <a:srgbClr val="333B47"/>
                </a:solidFill>
                <a:latin typeface="Segoe UI"/>
              </a:rPr>
              <a:t>Reporting-AI PoC (~4–6w, kill-switched)</a:t>
            </a:r>
          </a:p>
          <a:p>
            <a:pPr algn="l">
              <a:lnSpc>
                <a:spcPct val="110000"/>
              </a:lnSpc>
              <a:spcAft>
                <a:spcPts val="600"/>
              </a:spcAft>
            </a:pPr>
            <a:r>
              <a:rPr sz="1050" b="1" i="0">
                <a:solidFill>
                  <a:srgbClr val="2BB3A3"/>
                </a:solidFill>
                <a:latin typeface="Segoe UI"/>
              </a:rPr>
              <a:t>▪  </a:t>
            </a:r>
            <a:r>
              <a:rPr sz="1050" b="0" i="0">
                <a:solidFill>
                  <a:srgbClr val="333B47"/>
                </a:solidFill>
                <a:latin typeface="Segoe UI"/>
              </a:rPr>
              <a:t>Zapier (~6w)</a:t>
            </a:r>
          </a:p>
          <a:p>
            <a:pPr algn="l">
              <a:lnSpc>
                <a:spcPct val="110000"/>
              </a:lnSpc>
              <a:spcAft>
                <a:spcPts val="600"/>
              </a:spcAft>
            </a:pPr>
            <a:r>
              <a:rPr sz="1050" b="1" i="0">
                <a:solidFill>
                  <a:srgbClr val="2BB3A3"/>
                </a:solidFill>
                <a:latin typeface="Segoe UI"/>
              </a:rPr>
              <a:t>▪  </a:t>
            </a:r>
            <a:r>
              <a:rPr sz="1050" b="0" i="0">
                <a:solidFill>
                  <a:srgbClr val="333B47"/>
                </a:solidFill>
                <a:latin typeface="Segoe UI"/>
              </a:rPr>
              <a:t>G5a DevenMCP sliver (~4–6w, HIGH confidence — the in-horizon differentiated AI win)</a:t>
            </a:r>
          </a:p>
          <a:p>
            <a:pPr algn="l">
              <a:lnSpc>
                <a:spcPct val="110000"/>
              </a:lnSpc>
              <a:spcAft>
                <a:spcPts val="600"/>
              </a:spcAft>
            </a:pPr>
            <a:r>
              <a:rPr sz="1050" b="1" i="0">
                <a:solidFill>
                  <a:srgbClr val="2BB3A3"/>
                </a:solidFill>
                <a:latin typeface="Segoe UI"/>
              </a:rPr>
              <a:t>▪  </a:t>
            </a:r>
            <a:r>
              <a:rPr sz="1050" b="0" i="0">
                <a:solidFill>
                  <a:srgbClr val="333B47"/>
                </a:solidFill>
                <a:latin typeface="Segoe UI"/>
              </a:rPr>
              <a:t>G5b full core post-horizon (F1-gated) · OnboardingAgent</a:t>
            </a:r>
          </a:p>
        </p:txBody>
      </p:sp>
      <p:sp>
        <p:nvSpPr>
          <p:cNvPr id="14" name="Rounded Rectangle 13"/>
          <p:cNvSpPr/>
          <p:nvPr/>
        </p:nvSpPr>
        <p:spPr>
          <a:xfrm>
            <a:off x="7991856" y="1993392"/>
            <a:ext cx="3630168" cy="3310128"/>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ounded Rectangle 14"/>
          <p:cNvSpPr/>
          <p:nvPr/>
        </p:nvSpPr>
        <p:spPr>
          <a:xfrm>
            <a:off x="7991856" y="1993392"/>
            <a:ext cx="3630168" cy="420624"/>
          </a:xfrm>
          <a:prstGeom prst="roundRect">
            <a:avLst>
              <a:gd name="adj" fmla="val 5000"/>
            </a:avLst>
          </a:prstGeom>
          <a:solidFill>
            <a:srgbClr val="142A45"/>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250" b="1" i="0">
                <a:solidFill>
                  <a:srgbClr val="FFFFFF"/>
                </a:solidFill>
                <a:latin typeface="Segoe UI"/>
              </a:rPr>
              <a:t>DIVERSIFY  (D1–D7)</a:t>
            </a:r>
          </a:p>
        </p:txBody>
      </p:sp>
      <p:sp>
        <p:nvSpPr>
          <p:cNvPr id="16" name="TextBox 15"/>
          <p:cNvSpPr txBox="1"/>
          <p:nvPr/>
        </p:nvSpPr>
        <p:spPr>
          <a:xfrm>
            <a:off x="8138160" y="2523744"/>
            <a:ext cx="3364992" cy="2697480"/>
          </a:xfrm>
          <a:prstGeom prst="rect">
            <a:avLst/>
          </a:prstGeom>
          <a:noFill/>
        </p:spPr>
        <p:txBody>
          <a:bodyPr wrap="square" lIns="36576" rIns="36576" tIns="18288" bIns="18288" anchor="t">
            <a:spAutoFit/>
          </a:bodyPr>
          <a:lstStyle/>
          <a:p>
            <a:pPr algn="l">
              <a:lnSpc>
                <a:spcPct val="110000"/>
              </a:lnSpc>
              <a:spcAft>
                <a:spcPts val="600"/>
              </a:spcAft>
            </a:pPr>
            <a:r>
              <a:rPr sz="1050" b="1" i="0">
                <a:solidFill>
                  <a:srgbClr val="142A45"/>
                </a:solidFill>
                <a:latin typeface="Segoe UI"/>
              </a:rPr>
              <a:t>▪  </a:t>
            </a:r>
            <a:r>
              <a:rPr sz="1050" b="0" i="0">
                <a:solidFill>
                  <a:srgbClr val="333B47"/>
                </a:solidFill>
                <a:latin typeface="Segoe UI"/>
              </a:rPr>
              <a:t>Tier-1 = the LMM Vehicle Choice — deferred leadership decision (BTDR-0010 Am.2)</a:t>
            </a:r>
          </a:p>
          <a:p>
            <a:pPr algn="l">
              <a:lnSpc>
                <a:spcPct val="110000"/>
              </a:lnSpc>
              <a:spcAft>
                <a:spcPts val="600"/>
              </a:spcAft>
            </a:pPr>
            <a:r>
              <a:rPr sz="1050" b="1" i="0">
                <a:solidFill>
                  <a:srgbClr val="142A45"/>
                </a:solidFill>
                <a:latin typeface="Segoe UI"/>
              </a:rPr>
              <a:t>▪  </a:t>
            </a:r>
            <a:r>
              <a:rPr sz="1050" b="0" i="0">
                <a:solidFill>
                  <a:srgbClr val="333B47"/>
                </a:solidFill>
                <a:latin typeface="Segoe UI"/>
              </a:rPr>
              <a:t>DevenLite (~32w min-guess, coupling-dominated, late-window) and DevenDiligence (~3–5w) — the Tier-1-live options</a:t>
            </a:r>
          </a:p>
          <a:p>
            <a:pPr algn="l">
              <a:lnSpc>
                <a:spcPct val="110000"/>
              </a:lnSpc>
              <a:spcAft>
                <a:spcPts val="600"/>
              </a:spcAft>
            </a:pPr>
            <a:r>
              <a:rPr sz="1050" b="1" i="0">
                <a:solidFill>
                  <a:srgbClr val="142A45"/>
                </a:solidFill>
                <a:latin typeface="Segoe UI"/>
              </a:rPr>
              <a:t>▪  </a:t>
            </a:r>
            <a:r>
              <a:rPr sz="1050" b="0" i="0">
                <a:solidFill>
                  <a:srgbClr val="333B47"/>
                </a:solidFill>
                <a:latin typeface="Segoe UI"/>
              </a:rPr>
              <a:t>No vehicle committed, none recommended</a:t>
            </a:r>
          </a:p>
          <a:p>
            <a:pPr algn="l">
              <a:lnSpc>
                <a:spcPct val="110000"/>
              </a:lnSpc>
              <a:spcAft>
                <a:spcPts val="600"/>
              </a:spcAft>
            </a:pPr>
            <a:r>
              <a:rPr sz="1050" b="1" i="0">
                <a:solidFill>
                  <a:srgbClr val="142A45"/>
                </a:solidFill>
                <a:latin typeface="Segoe UI"/>
              </a:rPr>
              <a:t>▪  </a:t>
            </a:r>
            <a:r>
              <a:rPr sz="1050" b="0" i="0">
                <a:solidFill>
                  <a:srgbClr val="333B47"/>
                </a:solidFill>
                <a:latin typeface="Segoe UI"/>
              </a:rPr>
              <a:t>D3 demand-signal instrument targets C3/C4/C6</a:t>
            </a:r>
          </a:p>
        </p:txBody>
      </p:sp>
      <p:sp>
        <p:nvSpPr>
          <p:cNvPr id="17" name="Rounded Rectangle 16"/>
          <p:cNvSpPr/>
          <p:nvPr/>
        </p:nvSpPr>
        <p:spPr>
          <a:xfrm>
            <a:off x="548640" y="5468112"/>
            <a:ext cx="11064240" cy="804672"/>
          </a:xfrm>
          <a:prstGeom prst="roundRect">
            <a:avLst>
              <a:gd name="adj" fmla="val 6000"/>
            </a:avLst>
          </a:prstGeom>
          <a:solidFill>
            <a:srgbClr val="FBECDC"/>
          </a:solidFill>
          <a:ln w="12700">
            <a:solidFill>
              <a:srgbClr val="F5A62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48640" y="5468112"/>
            <a:ext cx="73152" cy="804672"/>
          </a:xfrm>
          <a:prstGeom prst="rect">
            <a:avLst/>
          </a:prstGeom>
          <a:solidFill>
            <a:srgbClr val="F5A62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49808" y="5541264"/>
            <a:ext cx="10744200" cy="685800"/>
          </a:xfrm>
          <a:prstGeom prst="rect">
            <a:avLst/>
          </a:prstGeom>
          <a:noFill/>
        </p:spPr>
        <p:txBody>
          <a:bodyPr wrap="square" lIns="36576" rIns="36576" tIns="18288" bIns="18288" anchor="t">
            <a:spAutoFit/>
          </a:bodyPr>
          <a:lstStyle/>
          <a:p>
            <a:pPr algn="l">
              <a:lnSpc>
                <a:spcPct val="110000"/>
              </a:lnSpc>
              <a:spcAft>
                <a:spcPts val="0"/>
              </a:spcAft>
            </a:pPr>
            <a:r>
              <a:rPr sz="1100" b="1" i="0">
                <a:solidFill>
                  <a:srgbClr val="9A6A00"/>
                </a:solidFill>
                <a:latin typeface="Segoe UI"/>
              </a:rPr>
              <a:t>DELIBERATELY NOT BUILDING (NB1–NB5):  </a:t>
            </a:r>
            <a:r>
              <a:rPr sz="1100" b="0" i="0">
                <a:solidFill>
                  <a:srgbClr val="333B47"/>
                </a:solidFill>
                <a:latin typeface="Segoe UI"/>
              </a:rPr>
              <a:t>commodity diligence-AI · hosted LLM at enterprise · non-demand feature-AI · monolith decomposition in-window · Devenfy without signal.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
            <a:ext cx="9692640" cy="822960"/>
          </a:xfrm>
          <a:prstGeom prst="rect">
            <a:avLst/>
          </a:prstGeom>
          <a:noFill/>
        </p:spPr>
        <p:txBody>
          <a:bodyPr wrap="square" lIns="36576" rIns="36576" tIns="18288" bIns="18288" anchor="t">
            <a:spAutoFit/>
          </a:bodyPr>
          <a:lstStyle/>
          <a:p>
            <a:pPr algn="l">
              <a:lnSpc>
                <a:spcPct val="106000"/>
              </a:lnSpc>
              <a:spcAft>
                <a:spcPts val="100"/>
              </a:spcAft>
            </a:pPr>
            <a:r>
              <a:rPr sz="1100" b="1" i="0">
                <a:solidFill>
                  <a:srgbClr val="2BB3A3"/>
                </a:solidFill>
                <a:latin typeface="Segoe UI"/>
              </a:rPr>
              <a:t>THE ENVELOPE</a:t>
            </a:r>
          </a:p>
          <a:p>
            <a:pPr algn="l">
              <a:lnSpc>
                <a:spcPct val="106000"/>
              </a:lnSpc>
              <a:spcAft>
                <a:spcPts val="100"/>
              </a:spcAft>
            </a:pPr>
            <a:r>
              <a:rPr sz="2500" b="1" i="0">
                <a:solidFill>
                  <a:srgbClr val="1F3A5F"/>
                </a:solidFill>
                <a:latin typeface="Segoe UI"/>
              </a:rPr>
              <a:t>Capacity &amp; Staffing</a:t>
            </a:r>
          </a:p>
        </p:txBody>
      </p:sp>
      <p:sp>
        <p:nvSpPr>
          <p:cNvPr id="4" name="Rounded Rectangle 3"/>
          <p:cNvSpPr/>
          <p:nvPr/>
        </p:nvSpPr>
        <p:spPr>
          <a:xfrm>
            <a:off x="10561320" y="347472"/>
            <a:ext cx="1097280" cy="384048"/>
          </a:xfrm>
          <a:prstGeom prst="roundRect">
            <a:avLst>
              <a:gd name="adj" fmla="val 50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100" b="1" i="0">
                <a:solidFill>
                  <a:srgbClr val="FFFFFF"/>
                </a:solidFill>
                <a:latin typeface="Segoe UI"/>
              </a:rPr>
              <a:t>M14+M10+M01</a:t>
            </a:r>
          </a:p>
        </p:txBody>
      </p:sp>
      <p:sp>
        <p:nvSpPr>
          <p:cNvPr id="5" name="TextBox 4"/>
          <p:cNvSpPr txBox="1"/>
          <p:nvPr/>
        </p:nvSpPr>
        <p:spPr>
          <a:xfrm>
            <a:off x="548640" y="6455664"/>
            <a:ext cx="8229600" cy="320040"/>
          </a:xfrm>
          <a:prstGeom prst="rect">
            <a:avLst/>
          </a:prstGeom>
          <a:noFill/>
        </p:spPr>
        <p:txBody>
          <a:bodyPr wrap="square" lIns="36576" rIns="36576" tIns="18288" bIns="18288" anchor="t">
            <a:spAutoFit/>
          </a:bodyPr>
          <a:lstStyle/>
          <a:p>
            <a:pPr algn="l">
              <a:lnSpc>
                <a:spcPct val="106000"/>
              </a:lnSpc>
              <a:spcAft>
                <a:spcPts val="0"/>
              </a:spcAft>
            </a:pPr>
            <a:r>
              <a:rPr sz="900" b="0" i="0">
                <a:solidFill>
                  <a:srgbClr val="8A94A6"/>
                </a:solidFill>
                <a:latin typeface="Segoe UI"/>
              </a:rPr>
              <a:t>Devensoft  ·  How We Win — Business Transformation  ·  Confidential</a:t>
            </a:r>
          </a:p>
        </p:txBody>
      </p:sp>
      <p:sp>
        <p:nvSpPr>
          <p:cNvPr id="6" name="TextBox 5"/>
          <p:cNvSpPr txBox="1"/>
          <p:nvPr/>
        </p:nvSpPr>
        <p:spPr>
          <a:xfrm>
            <a:off x="11338560" y="6455664"/>
            <a:ext cx="548640" cy="320040"/>
          </a:xfrm>
          <a:prstGeom prst="rect">
            <a:avLst/>
          </a:prstGeom>
          <a:noFill/>
        </p:spPr>
        <p:txBody>
          <a:bodyPr wrap="square" lIns="36576" rIns="36576" tIns="18288" bIns="18288" anchor="t">
            <a:spAutoFit/>
          </a:bodyPr>
          <a:lstStyle/>
          <a:p>
            <a:pPr algn="r">
              <a:lnSpc>
                <a:spcPct val="106000"/>
              </a:lnSpc>
              <a:spcAft>
                <a:spcPts val="0"/>
              </a:spcAft>
            </a:pPr>
            <a:r>
              <a:rPr sz="900" b="0" i="0">
                <a:solidFill>
                  <a:srgbClr val="8A94A6"/>
                </a:solidFill>
                <a:latin typeface="Segoe UI"/>
              </a:rPr>
              <a:t>3 / 10</a:t>
            </a:r>
          </a:p>
        </p:txBody>
      </p:sp>
      <p:sp>
        <p:nvSpPr>
          <p:cNvPr id="7" name="Rounded Rectangle 6"/>
          <p:cNvSpPr/>
          <p:nvPr/>
        </p:nvSpPr>
        <p:spPr>
          <a:xfrm>
            <a:off x="548640" y="1371600"/>
            <a:ext cx="5577840" cy="2286000"/>
          </a:xfrm>
          <a:prstGeom prst="roundRect">
            <a:avLst>
              <a:gd name="adj" fmla="val 4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31520" y="1463040"/>
            <a:ext cx="5212079" cy="502920"/>
          </a:xfrm>
          <a:prstGeom prst="rect">
            <a:avLst/>
          </a:prstGeom>
          <a:noFill/>
        </p:spPr>
        <p:txBody>
          <a:bodyPr wrap="square" lIns="36576" rIns="36576" tIns="18288" bIns="18288" anchor="t">
            <a:spAutoFit/>
          </a:bodyPr>
          <a:lstStyle/>
          <a:p>
            <a:pPr algn="l">
              <a:lnSpc>
                <a:spcPct val="106000"/>
              </a:lnSpc>
              <a:spcAft>
                <a:spcPts val="100"/>
              </a:spcAft>
            </a:pPr>
            <a:r>
              <a:rPr sz="1200" b="1" i="0">
                <a:solidFill>
                  <a:srgbClr val="8A94A6"/>
                </a:solidFill>
                <a:latin typeface="Segoe UI"/>
              </a:rPr>
              <a:t>THE ENVELOPE — 105.3 dev-weeks</a:t>
            </a:r>
          </a:p>
          <a:p>
            <a:pPr algn="l">
              <a:lnSpc>
                <a:spcPct val="106000"/>
              </a:lnSpc>
              <a:spcAft>
                <a:spcPts val="100"/>
              </a:spcAft>
            </a:pPr>
            <a:r>
              <a:rPr sz="900" b="0" i="1">
                <a:solidFill>
                  <a:srgbClr val="8A94A6"/>
                </a:solidFill>
                <a:latin typeface="Segoe UI"/>
              </a:rPr>
              <a:t>5.5 FTE · 39 weeks · 3-tier effective-FTE model (onboarding drag + 1.6× agentic multiplier) — modeled live in the recommendation matrix.</a:t>
            </a:r>
          </a:p>
        </p:txBody>
      </p:sp>
      <p:sp>
        <p:nvSpPr>
          <p:cNvPr id="9" name="Rectangle 8"/>
          <p:cNvSpPr/>
          <p:nvPr/>
        </p:nvSpPr>
        <p:spPr>
          <a:xfrm>
            <a:off x="731520" y="2148840"/>
            <a:ext cx="2167987" cy="50292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050" b="1" i="0">
                <a:solidFill>
                  <a:srgbClr val="FFFFFF"/>
                </a:solidFill>
                <a:latin typeface="Segoe UI"/>
              </a:rPr>
              <a:t>~43.8 committed — the Retain floor</a:t>
            </a:r>
          </a:p>
        </p:txBody>
      </p:sp>
      <p:sp>
        <p:nvSpPr>
          <p:cNvPr id="10" name="Rectangle 9"/>
          <p:cNvSpPr/>
          <p:nvPr/>
        </p:nvSpPr>
        <p:spPr>
          <a:xfrm>
            <a:off x="2899507" y="2148840"/>
            <a:ext cx="3044092" cy="502920"/>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050" b="1" i="0">
                <a:solidFill>
                  <a:srgbClr val="FFFFFF"/>
                </a:solidFill>
                <a:latin typeface="Segoe UI"/>
              </a:rPr>
              <a:t>~61.5 headroom</a:t>
            </a:r>
          </a:p>
        </p:txBody>
      </p:sp>
      <p:sp>
        <p:nvSpPr>
          <p:cNvPr id="11" name="TextBox 10"/>
          <p:cNvSpPr txBox="1"/>
          <p:nvPr/>
        </p:nvSpPr>
        <p:spPr>
          <a:xfrm>
            <a:off x="731520" y="2697480"/>
            <a:ext cx="5212079" cy="274320"/>
          </a:xfrm>
          <a:prstGeom prst="rect">
            <a:avLst/>
          </a:prstGeom>
          <a:noFill/>
        </p:spPr>
        <p:txBody>
          <a:bodyPr wrap="square" lIns="36576" rIns="36576" tIns="18288" bIns="18288" anchor="t">
            <a:spAutoFit/>
          </a:bodyPr>
          <a:lstStyle/>
          <a:p>
            <a:pPr algn="l">
              <a:lnSpc>
                <a:spcPct val="106000"/>
              </a:lnSpc>
              <a:spcAft>
                <a:spcPts val="0"/>
              </a:spcAft>
            </a:pPr>
            <a:r>
              <a:rPr sz="900" b="0" i="1">
                <a:solidFill>
                  <a:srgbClr val="8A94A6"/>
                </a:solidFill>
                <a:latin typeface="Segoe UI"/>
              </a:rPr>
              <a:t>floor committed up front · headroom is branch-dependent (below)</a:t>
            </a:r>
          </a:p>
        </p:txBody>
      </p:sp>
      <p:sp>
        <p:nvSpPr>
          <p:cNvPr id="12" name="TextBox 11"/>
          <p:cNvSpPr txBox="1"/>
          <p:nvPr/>
        </p:nvSpPr>
        <p:spPr>
          <a:xfrm>
            <a:off x="731520" y="3154680"/>
            <a:ext cx="5212079" cy="457200"/>
          </a:xfrm>
          <a:prstGeom prst="rect">
            <a:avLst/>
          </a:prstGeom>
          <a:noFill/>
        </p:spPr>
        <p:txBody>
          <a:bodyPr wrap="square" lIns="36576" rIns="36576" tIns="18288" bIns="18288" anchor="t">
            <a:spAutoFit/>
          </a:bodyPr>
          <a:lstStyle/>
          <a:p>
            <a:pPr algn="l">
              <a:lnSpc>
                <a:spcPct val="110000"/>
              </a:lnSpc>
              <a:spcAft>
                <a:spcPts val="0"/>
              </a:spcAft>
            </a:pPr>
            <a:r>
              <a:rPr sz="1150" b="1" i="0">
                <a:solidFill>
                  <a:srgbClr val="1F3A5F"/>
                </a:solidFill>
                <a:latin typeface="Segoe UI"/>
              </a:rPr>
              <a:t>Critical path:  </a:t>
            </a:r>
            <a:r>
              <a:rPr sz="1150" b="1" i="0">
                <a:solidFill>
                  <a:srgbClr val="2BB3A3"/>
                </a:solidFill>
                <a:latin typeface="Segoe UI"/>
              </a:rPr>
              <a:t>F6 → F1 → T2 → T3 → T7</a:t>
            </a:r>
            <a:r>
              <a:rPr sz="1150" b="0" i="0">
                <a:solidFill>
                  <a:srgbClr val="333B47"/>
                </a:solidFill>
                <a:latin typeface="Segoe UI"/>
              </a:rPr>
              <a:t>  — F6 + F1 alone consume ~4–7 of the 9 months; serial, not headcount-fixable.</a:t>
            </a:r>
          </a:p>
        </p:txBody>
      </p:sp>
      <p:sp>
        <p:nvSpPr>
          <p:cNvPr id="13" name="Rounded Rectangle 12"/>
          <p:cNvSpPr/>
          <p:nvPr/>
        </p:nvSpPr>
        <p:spPr>
          <a:xfrm>
            <a:off x="6355080" y="1371600"/>
            <a:ext cx="5285232" cy="2286000"/>
          </a:xfrm>
          <a:prstGeom prst="roundRect">
            <a:avLst>
              <a:gd name="adj" fmla="val 4000"/>
            </a:avLst>
          </a:prstGeom>
          <a:solidFill>
            <a:srgbClr val="FAFBFC"/>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519672" y="1463040"/>
            <a:ext cx="4956048" cy="274320"/>
          </a:xfrm>
          <a:prstGeom prst="rect">
            <a:avLst/>
          </a:prstGeom>
          <a:noFill/>
        </p:spPr>
        <p:txBody>
          <a:bodyPr wrap="square" lIns="36576" rIns="36576" tIns="18288" bIns="18288" anchor="t">
            <a:spAutoFit/>
          </a:bodyPr>
          <a:lstStyle/>
          <a:p>
            <a:pPr algn="l">
              <a:lnSpc>
                <a:spcPct val="106000"/>
              </a:lnSpc>
              <a:spcAft>
                <a:spcPts val="0"/>
              </a:spcAft>
            </a:pPr>
            <a:r>
              <a:rPr sz="1100" b="1" i="0">
                <a:solidFill>
                  <a:srgbClr val="8A94A6"/>
                </a:solidFill>
                <a:latin typeface="Segoe UI"/>
              </a:rPr>
              <a:t>THE TIER-1 DRAW — branch-dependent on the LMM Vehicle Choice</a:t>
            </a:r>
          </a:p>
        </p:txBody>
      </p:sp>
      <p:sp>
        <p:nvSpPr>
          <p:cNvPr id="15" name="Rounded Rectangle 14"/>
          <p:cNvSpPr/>
          <p:nvPr/>
        </p:nvSpPr>
        <p:spPr>
          <a:xfrm>
            <a:off x="6519672" y="1810512"/>
            <a:ext cx="4956048" cy="512064"/>
          </a:xfrm>
          <a:prstGeom prst="roundRect">
            <a:avLst>
              <a:gd name="adj" fmla="val 8000"/>
            </a:avLst>
          </a:prstGeom>
          <a:solidFill>
            <a:srgbClr val="FEF6E7"/>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6519672" y="1810512"/>
            <a:ext cx="64008" cy="512064"/>
          </a:xfrm>
          <a:prstGeom prst="rect">
            <a:avLst/>
          </a:prstGeom>
          <a:solidFill>
            <a:srgbClr val="F5A62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675120" y="1837943"/>
            <a:ext cx="4736592" cy="457200"/>
          </a:xfrm>
          <a:prstGeom prst="rect">
            <a:avLst/>
          </a:prstGeom>
          <a:noFill/>
        </p:spPr>
        <p:txBody>
          <a:bodyPr wrap="square" lIns="36576" rIns="36576" tIns="18288" bIns="18288" anchor="t">
            <a:spAutoFit/>
          </a:bodyPr>
          <a:lstStyle/>
          <a:p>
            <a:pPr algn="l">
              <a:lnSpc>
                <a:spcPct val="105000"/>
              </a:lnSpc>
              <a:spcAft>
                <a:spcPts val="0"/>
              </a:spcAft>
            </a:pPr>
            <a:r>
              <a:rPr sz="1050" b="1" i="0">
                <a:solidFill>
                  <a:srgbClr val="1F3A5F"/>
                </a:solidFill>
                <a:latin typeface="Segoe UI"/>
              </a:rPr>
              <a:t>DevenLite chosen → </a:t>
            </a:r>
            <a:r>
              <a:rPr sz="950" b="0" i="0">
                <a:solidFill>
                  <a:srgbClr val="9A6A00"/>
                </a:solidFill>
                <a:latin typeface="Segoe UI"/>
              </a:rPr>
              <a:t>~47–53 dev-wk of the ~61.5 — it fits, barely (32w min-guess + AI scope 12–16w + DD follow-on; DevenFiles unsized; under compression the vehicle gives ground before the floor)</a:t>
            </a:r>
          </a:p>
        </p:txBody>
      </p:sp>
      <p:sp>
        <p:nvSpPr>
          <p:cNvPr id="18" name="Rounded Rectangle 17"/>
          <p:cNvSpPr/>
          <p:nvPr/>
        </p:nvSpPr>
        <p:spPr>
          <a:xfrm>
            <a:off x="6519672" y="2404872"/>
            <a:ext cx="4956048" cy="512064"/>
          </a:xfrm>
          <a:prstGeom prst="roundRect">
            <a:avLst>
              <a:gd name="adj" fmla="val 8000"/>
            </a:avLst>
          </a:prstGeom>
          <a:solidFill>
            <a:srgbClr val="E9F7F5"/>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6519672" y="2404872"/>
            <a:ext cx="64008" cy="512064"/>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675120" y="2432303"/>
            <a:ext cx="4736592" cy="457200"/>
          </a:xfrm>
          <a:prstGeom prst="rect">
            <a:avLst/>
          </a:prstGeom>
          <a:noFill/>
        </p:spPr>
        <p:txBody>
          <a:bodyPr wrap="square" lIns="36576" rIns="36576" tIns="18288" bIns="18288" anchor="t">
            <a:spAutoFit/>
          </a:bodyPr>
          <a:lstStyle/>
          <a:p>
            <a:pPr algn="l">
              <a:lnSpc>
                <a:spcPct val="105000"/>
              </a:lnSpc>
              <a:spcAft>
                <a:spcPts val="0"/>
              </a:spcAft>
            </a:pPr>
            <a:r>
              <a:rPr sz="1050" b="1" i="0">
                <a:solidFill>
                  <a:srgbClr val="1F3A5F"/>
                </a:solidFill>
                <a:latin typeface="Segoe UI"/>
              </a:rPr>
              <a:t>DevenDiligence chosen → </a:t>
            </a:r>
            <a:r>
              <a:rPr sz="950" b="0" i="0">
                <a:solidFill>
                  <a:srgbClr val="333B47"/>
                </a:solidFill>
                <a:latin typeface="Segoe UI"/>
              </a:rPr>
              <a:t>~18–26 dev-wk incl. follow-ons</a:t>
            </a:r>
          </a:p>
        </p:txBody>
      </p:sp>
      <p:sp>
        <p:nvSpPr>
          <p:cNvPr id="21" name="Rounded Rectangle 20"/>
          <p:cNvSpPr/>
          <p:nvPr/>
        </p:nvSpPr>
        <p:spPr>
          <a:xfrm>
            <a:off x="6519672" y="2999232"/>
            <a:ext cx="4956048" cy="512064"/>
          </a:xfrm>
          <a:prstGeom prst="roundRect">
            <a:avLst>
              <a:gd name="adj" fmla="val 8000"/>
            </a:avLst>
          </a:prstGeom>
          <a:solidFill>
            <a:srgbClr val="ECEFF3"/>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6519672" y="2999232"/>
            <a:ext cx="64008" cy="512064"/>
          </a:xfrm>
          <a:prstGeom prst="rect">
            <a:avLst/>
          </a:prstGeom>
          <a:solidFill>
            <a:srgbClr val="8A94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675120" y="3026663"/>
            <a:ext cx="4736592" cy="457200"/>
          </a:xfrm>
          <a:prstGeom prst="rect">
            <a:avLst/>
          </a:prstGeom>
          <a:noFill/>
        </p:spPr>
        <p:txBody>
          <a:bodyPr wrap="square" lIns="36576" rIns="36576" tIns="18288" bIns="18288" anchor="t">
            <a:spAutoFit/>
          </a:bodyPr>
          <a:lstStyle/>
          <a:p>
            <a:pPr algn="l">
              <a:lnSpc>
                <a:spcPct val="105000"/>
              </a:lnSpc>
              <a:spcAft>
                <a:spcPts val="0"/>
              </a:spcAft>
            </a:pPr>
            <a:r>
              <a:rPr sz="1050" b="1" i="0">
                <a:solidFill>
                  <a:srgbClr val="1F3A5F"/>
                </a:solidFill>
                <a:latin typeface="Segoe UI"/>
              </a:rPr>
              <a:t>No vehicle yet → </a:t>
            </a:r>
            <a:r>
              <a:rPr sz="950" b="0" i="0">
                <a:solidFill>
                  <a:srgbClr val="333B47"/>
                </a:solidFill>
                <a:latin typeface="Segoe UI"/>
              </a:rPr>
              <a:t>Tier-2 signal work only</a:t>
            </a:r>
          </a:p>
        </p:txBody>
      </p:sp>
      <p:sp>
        <p:nvSpPr>
          <p:cNvPr id="24" name="TextBox 23"/>
          <p:cNvSpPr txBox="1"/>
          <p:nvPr/>
        </p:nvSpPr>
        <p:spPr>
          <a:xfrm>
            <a:off x="548640" y="3840480"/>
            <a:ext cx="11064240" cy="320040"/>
          </a:xfrm>
          <a:prstGeom prst="rect">
            <a:avLst/>
          </a:prstGeom>
          <a:noFill/>
        </p:spPr>
        <p:txBody>
          <a:bodyPr wrap="square" lIns="36576" rIns="36576" tIns="18288" bIns="18288" anchor="t">
            <a:spAutoFit/>
          </a:bodyPr>
          <a:lstStyle/>
          <a:p>
            <a:pPr algn="l">
              <a:lnSpc>
                <a:spcPct val="106000"/>
              </a:lnSpc>
              <a:spcAft>
                <a:spcPts val="0"/>
              </a:spcAft>
            </a:pPr>
            <a:r>
              <a:rPr sz="1200" b="1" i="0">
                <a:solidFill>
                  <a:srgbClr val="8A94A6"/>
                </a:solidFill>
                <a:latin typeface="Segoe UI"/>
              </a:rPr>
              <a:t>STAFFING — 5.5 FTE</a:t>
            </a:r>
          </a:p>
        </p:txBody>
      </p:sp>
      <p:sp>
        <p:nvSpPr>
          <p:cNvPr id="25" name="Rounded Rectangle 24"/>
          <p:cNvSpPr/>
          <p:nvPr/>
        </p:nvSpPr>
        <p:spPr>
          <a:xfrm>
            <a:off x="548640" y="4206240"/>
            <a:ext cx="2670048" cy="914400"/>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Oval 25"/>
          <p:cNvSpPr/>
          <p:nvPr/>
        </p:nvSpPr>
        <p:spPr>
          <a:xfrm>
            <a:off x="713232" y="4370832"/>
            <a:ext cx="237744" cy="237744"/>
          </a:xfrm>
          <a:prstGeom prst="ellipse">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1051560" y="4279392"/>
            <a:ext cx="2084831" cy="777240"/>
          </a:xfrm>
          <a:prstGeom prst="rect">
            <a:avLst/>
          </a:prstGeom>
          <a:noFill/>
        </p:spPr>
        <p:txBody>
          <a:bodyPr wrap="square" lIns="36576" rIns="36576" tIns="18288" bIns="18288" anchor="t">
            <a:spAutoFit/>
          </a:bodyPr>
          <a:lstStyle/>
          <a:p>
            <a:pPr algn="l">
              <a:lnSpc>
                <a:spcPct val="105000"/>
              </a:lnSpc>
              <a:spcAft>
                <a:spcPts val="200"/>
              </a:spcAft>
            </a:pPr>
            <a:r>
              <a:rPr sz="1100" b="1" i="0">
                <a:solidFill>
                  <a:srgbClr val="1F3A5F"/>
                </a:solidFill>
                <a:latin typeface="Segoe UI"/>
              </a:rPr>
              <a:t>Diego — 0.5</a:t>
            </a:r>
          </a:p>
          <a:p>
            <a:pPr algn="l">
              <a:lnSpc>
                <a:spcPct val="105000"/>
              </a:lnSpc>
              <a:spcAft>
                <a:spcPts val="200"/>
              </a:spcAft>
            </a:pPr>
            <a:r>
              <a:rPr sz="950" b="0" i="0">
                <a:solidFill>
                  <a:srgbClr val="333B47"/>
                </a:solidFill>
                <a:latin typeface="Segoe UI"/>
              </a:rPr>
              <a:t>architect-steering</a:t>
            </a:r>
          </a:p>
        </p:txBody>
      </p:sp>
      <p:sp>
        <p:nvSpPr>
          <p:cNvPr id="28" name="Rounded Rectangle 27"/>
          <p:cNvSpPr/>
          <p:nvPr/>
        </p:nvSpPr>
        <p:spPr>
          <a:xfrm>
            <a:off x="3346704" y="4206240"/>
            <a:ext cx="2670048" cy="914400"/>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3511296" y="4370832"/>
            <a:ext cx="237744" cy="237744"/>
          </a:xfrm>
          <a:prstGeom prst="ellipse">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3849624" y="4279392"/>
            <a:ext cx="2084831" cy="777240"/>
          </a:xfrm>
          <a:prstGeom prst="rect">
            <a:avLst/>
          </a:prstGeom>
          <a:noFill/>
        </p:spPr>
        <p:txBody>
          <a:bodyPr wrap="square" lIns="36576" rIns="36576" tIns="18288" bIns="18288" anchor="t">
            <a:spAutoFit/>
          </a:bodyPr>
          <a:lstStyle/>
          <a:p>
            <a:pPr algn="l">
              <a:lnSpc>
                <a:spcPct val="105000"/>
              </a:lnSpc>
              <a:spcAft>
                <a:spcPts val="200"/>
              </a:spcAft>
            </a:pPr>
            <a:r>
              <a:rPr sz="1100" b="1" i="0">
                <a:solidFill>
                  <a:srgbClr val="1F3A5F"/>
                </a:solidFill>
                <a:latin typeface="Segoe UI"/>
              </a:rPr>
              <a:t>Roman — 1.0</a:t>
            </a:r>
          </a:p>
          <a:p>
            <a:pPr algn="l">
              <a:lnSpc>
                <a:spcPct val="105000"/>
              </a:lnSpc>
              <a:spcAft>
                <a:spcPts val="200"/>
              </a:spcAft>
            </a:pPr>
            <a:r>
              <a:rPr sz="950" b="0" i="0">
                <a:solidFill>
                  <a:srgbClr val="333B47"/>
                </a:solidFill>
                <a:latin typeface="Segoe UI"/>
              </a:rPr>
              <a:t>software architect</a:t>
            </a:r>
          </a:p>
        </p:txBody>
      </p:sp>
      <p:sp>
        <p:nvSpPr>
          <p:cNvPr id="31" name="Rounded Rectangle 30"/>
          <p:cNvSpPr/>
          <p:nvPr/>
        </p:nvSpPr>
        <p:spPr>
          <a:xfrm>
            <a:off x="6144768" y="4206240"/>
            <a:ext cx="2670048" cy="914400"/>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Oval 31"/>
          <p:cNvSpPr/>
          <p:nvPr/>
        </p:nvSpPr>
        <p:spPr>
          <a:xfrm>
            <a:off x="6309360" y="4370832"/>
            <a:ext cx="237744" cy="237744"/>
          </a:xfrm>
          <a:prstGeom prst="ellipse">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6647688" y="4279392"/>
            <a:ext cx="2084831" cy="777240"/>
          </a:xfrm>
          <a:prstGeom prst="rect">
            <a:avLst/>
          </a:prstGeom>
          <a:noFill/>
        </p:spPr>
        <p:txBody>
          <a:bodyPr wrap="square" lIns="36576" rIns="36576" tIns="18288" bIns="18288" anchor="t">
            <a:spAutoFit/>
          </a:bodyPr>
          <a:lstStyle/>
          <a:p>
            <a:pPr algn="l">
              <a:lnSpc>
                <a:spcPct val="105000"/>
              </a:lnSpc>
              <a:spcAft>
                <a:spcPts val="200"/>
              </a:spcAft>
            </a:pPr>
            <a:r>
              <a:rPr sz="1100" b="1" i="0">
                <a:solidFill>
                  <a:srgbClr val="1F3A5F"/>
                </a:solidFill>
                <a:latin typeface="Segoe UI"/>
              </a:rPr>
              <a:t>3 × .NET staff-aug</a:t>
            </a:r>
          </a:p>
          <a:p>
            <a:pPr algn="l">
              <a:lnSpc>
                <a:spcPct val="105000"/>
              </a:lnSpc>
              <a:spcAft>
                <a:spcPts val="200"/>
              </a:spcAft>
            </a:pPr>
            <a:r>
              <a:rPr sz="950" b="0" i="0">
                <a:solidFill>
                  <a:srgbClr val="333B47"/>
                </a:solidFill>
                <a:latin typeface="Segoe UI"/>
              </a:rPr>
              <a:t>Talmatic contractors · $15k/mo · agentic-coding experience</a:t>
            </a:r>
          </a:p>
        </p:txBody>
      </p:sp>
      <p:sp>
        <p:nvSpPr>
          <p:cNvPr id="34" name="Rounded Rectangle 33"/>
          <p:cNvSpPr/>
          <p:nvPr/>
        </p:nvSpPr>
        <p:spPr>
          <a:xfrm>
            <a:off x="8942832" y="4206240"/>
            <a:ext cx="2670048" cy="914400"/>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Oval 34"/>
          <p:cNvSpPr/>
          <p:nvPr/>
        </p:nvSpPr>
        <p:spPr>
          <a:xfrm>
            <a:off x="9107424" y="4370832"/>
            <a:ext cx="237744" cy="237744"/>
          </a:xfrm>
          <a:prstGeom prst="ellipse">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9445752" y="4279392"/>
            <a:ext cx="2084831" cy="777240"/>
          </a:xfrm>
          <a:prstGeom prst="rect">
            <a:avLst/>
          </a:prstGeom>
          <a:noFill/>
        </p:spPr>
        <p:txBody>
          <a:bodyPr wrap="square" lIns="36576" rIns="36576" tIns="18288" bIns="18288" anchor="t">
            <a:spAutoFit/>
          </a:bodyPr>
          <a:lstStyle/>
          <a:p>
            <a:pPr algn="l">
              <a:lnSpc>
                <a:spcPct val="105000"/>
              </a:lnSpc>
              <a:spcAft>
                <a:spcPts val="200"/>
              </a:spcAft>
            </a:pPr>
            <a:r>
              <a:rPr sz="1100" b="1" i="0">
                <a:solidFill>
                  <a:srgbClr val="1F3A5F"/>
                </a:solidFill>
                <a:latin typeface="Segoe UI"/>
              </a:rPr>
              <a:t>1 × TAM / CS Ops Analyst</a:t>
            </a:r>
          </a:p>
          <a:p>
            <a:pPr algn="l">
              <a:lnSpc>
                <a:spcPct val="105000"/>
              </a:lnSpc>
              <a:spcAft>
                <a:spcPts val="200"/>
              </a:spcAft>
            </a:pPr>
            <a:r>
              <a:rPr sz="950" b="0" i="0">
                <a:solidFill>
                  <a:srgbClr val="333B47"/>
                </a:solidFill>
                <a:latin typeface="Segoe UI"/>
              </a:rPr>
              <a:t>owns client-facing reporting</a:t>
            </a:r>
          </a:p>
        </p:txBody>
      </p:sp>
      <p:sp>
        <p:nvSpPr>
          <p:cNvPr id="37" name="TextBox 36"/>
          <p:cNvSpPr txBox="1"/>
          <p:nvPr/>
        </p:nvSpPr>
        <p:spPr>
          <a:xfrm>
            <a:off x="548640" y="5285232"/>
            <a:ext cx="11064240" cy="1005840"/>
          </a:xfrm>
          <a:prstGeom prst="rect">
            <a:avLst/>
          </a:prstGeom>
          <a:noFill/>
        </p:spPr>
        <p:txBody>
          <a:bodyPr wrap="square" lIns="36576" rIns="36576" tIns="18288" bIns="18288" anchor="t">
            <a:spAutoFit/>
          </a:bodyPr>
          <a:lstStyle/>
          <a:p>
            <a:pPr algn="l">
              <a:lnSpc>
                <a:spcPct val="110000"/>
              </a:lnSpc>
              <a:spcAft>
                <a:spcPts val="400"/>
              </a:spcAft>
            </a:pPr>
            <a:r>
              <a:rPr sz="1100" b="1" i="0">
                <a:solidFill>
                  <a:srgbClr val="9A4A00"/>
                </a:solidFill>
                <a:latin typeface="Segoe UI"/>
              </a:rPr>
              <a:t>No CTO</a:t>
            </a:r>
            <a:r>
              <a:rPr sz="1100" b="0" i="0">
                <a:solidFill>
                  <a:srgbClr val="333B47"/>
                </a:solidFill>
                <a:latin typeface="Segoe UI"/>
              </a:rPr>
              <a:t> (named risk).  Lights-on + v24 = Talmatic + Roman + Diego together.  GTM staffing deferred to Eric and Asha.</a:t>
            </a:r>
          </a:p>
          <a:p>
            <a:pPr algn="l">
              <a:lnSpc>
                <a:spcPct val="110000"/>
              </a:lnSpc>
              <a:spcAft>
                <a:spcPts val="400"/>
              </a:spcAft>
            </a:pPr>
            <a:r>
              <a:rPr sz="1100" b="1" i="0">
                <a:solidFill>
                  <a:srgbClr val="1F3A5F"/>
                </a:solidFill>
                <a:latin typeface="Segoe UI"/>
              </a:rPr>
              <a:t>V24</a:t>
            </a:r>
            <a:r>
              <a:rPr sz="1100" b="0" i="0">
                <a:solidFill>
                  <a:srgbClr val="333B47"/>
                </a:solidFill>
                <a:latin typeface="Segoe UI"/>
              </a:rPr>
              <a:t>  (the modern-API release train) is the growth vehicle the floor pays for — it rides the same envelope.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
            <a:ext cx="9692640" cy="822960"/>
          </a:xfrm>
          <a:prstGeom prst="rect">
            <a:avLst/>
          </a:prstGeom>
          <a:noFill/>
        </p:spPr>
        <p:txBody>
          <a:bodyPr wrap="square" lIns="36576" rIns="36576" tIns="18288" bIns="18288" anchor="t">
            <a:spAutoFit/>
          </a:bodyPr>
          <a:lstStyle/>
          <a:p>
            <a:pPr algn="l">
              <a:lnSpc>
                <a:spcPct val="106000"/>
              </a:lnSpc>
              <a:spcAft>
                <a:spcPts val="100"/>
              </a:spcAft>
            </a:pPr>
            <a:r>
              <a:rPr sz="1100" b="1" i="0">
                <a:solidFill>
                  <a:srgbClr val="2BB3A3"/>
                </a:solidFill>
                <a:latin typeface="Segoe UI"/>
              </a:rPr>
              <a:t>THE CLOCK</a:t>
            </a:r>
          </a:p>
          <a:p>
            <a:pPr algn="l">
              <a:lnSpc>
                <a:spcPct val="106000"/>
              </a:lnSpc>
              <a:spcAft>
                <a:spcPts val="100"/>
              </a:spcAft>
            </a:pPr>
            <a:r>
              <a:rPr sz="2500" b="1" i="0">
                <a:solidFill>
                  <a:srgbClr val="1F3A5F"/>
                </a:solidFill>
                <a:latin typeface="Segoe UI"/>
              </a:rPr>
              <a:t>Why Now</a:t>
            </a:r>
          </a:p>
        </p:txBody>
      </p:sp>
      <p:sp>
        <p:nvSpPr>
          <p:cNvPr id="4" name="Rounded Rectangle 3"/>
          <p:cNvSpPr/>
          <p:nvPr/>
        </p:nvSpPr>
        <p:spPr>
          <a:xfrm>
            <a:off x="10561320" y="347472"/>
            <a:ext cx="1097280" cy="384048"/>
          </a:xfrm>
          <a:prstGeom prst="roundRect">
            <a:avLst>
              <a:gd name="adj" fmla="val 50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100" b="1" i="0">
                <a:solidFill>
                  <a:srgbClr val="FFFFFF"/>
                </a:solidFill>
                <a:latin typeface="Segoe UI"/>
              </a:rPr>
              <a:t>M02</a:t>
            </a:r>
          </a:p>
        </p:txBody>
      </p:sp>
      <p:sp>
        <p:nvSpPr>
          <p:cNvPr id="5" name="TextBox 4"/>
          <p:cNvSpPr txBox="1"/>
          <p:nvPr/>
        </p:nvSpPr>
        <p:spPr>
          <a:xfrm>
            <a:off x="548640" y="6455664"/>
            <a:ext cx="8229600" cy="320040"/>
          </a:xfrm>
          <a:prstGeom prst="rect">
            <a:avLst/>
          </a:prstGeom>
          <a:noFill/>
        </p:spPr>
        <p:txBody>
          <a:bodyPr wrap="square" lIns="36576" rIns="36576" tIns="18288" bIns="18288" anchor="t">
            <a:spAutoFit/>
          </a:bodyPr>
          <a:lstStyle/>
          <a:p>
            <a:pPr algn="l">
              <a:lnSpc>
                <a:spcPct val="106000"/>
              </a:lnSpc>
              <a:spcAft>
                <a:spcPts val="0"/>
              </a:spcAft>
            </a:pPr>
            <a:r>
              <a:rPr sz="900" b="0" i="0">
                <a:solidFill>
                  <a:srgbClr val="8A94A6"/>
                </a:solidFill>
                <a:latin typeface="Segoe UI"/>
              </a:rPr>
              <a:t>Devensoft  ·  How We Win — Business Transformation  ·  Confidential</a:t>
            </a:r>
          </a:p>
        </p:txBody>
      </p:sp>
      <p:sp>
        <p:nvSpPr>
          <p:cNvPr id="6" name="TextBox 5"/>
          <p:cNvSpPr txBox="1"/>
          <p:nvPr/>
        </p:nvSpPr>
        <p:spPr>
          <a:xfrm>
            <a:off x="11338560" y="6455664"/>
            <a:ext cx="548640" cy="320040"/>
          </a:xfrm>
          <a:prstGeom prst="rect">
            <a:avLst/>
          </a:prstGeom>
          <a:noFill/>
        </p:spPr>
        <p:txBody>
          <a:bodyPr wrap="square" lIns="36576" rIns="36576" tIns="18288" bIns="18288" anchor="t">
            <a:spAutoFit/>
          </a:bodyPr>
          <a:lstStyle/>
          <a:p>
            <a:pPr algn="r">
              <a:lnSpc>
                <a:spcPct val="106000"/>
              </a:lnSpc>
              <a:spcAft>
                <a:spcPts val="0"/>
              </a:spcAft>
            </a:pPr>
            <a:r>
              <a:rPr sz="900" b="0" i="0">
                <a:solidFill>
                  <a:srgbClr val="8A94A6"/>
                </a:solidFill>
                <a:latin typeface="Segoe UI"/>
              </a:rPr>
              <a:t>4 / 10</a:t>
            </a:r>
          </a:p>
        </p:txBody>
      </p:sp>
      <p:sp>
        <p:nvSpPr>
          <p:cNvPr id="7" name="TextBox 6"/>
          <p:cNvSpPr txBox="1"/>
          <p:nvPr/>
        </p:nvSpPr>
        <p:spPr>
          <a:xfrm>
            <a:off x="548640" y="1207008"/>
            <a:ext cx="11064240" cy="365760"/>
          </a:xfrm>
          <a:prstGeom prst="rect">
            <a:avLst/>
          </a:prstGeom>
          <a:noFill/>
        </p:spPr>
        <p:txBody>
          <a:bodyPr wrap="square" lIns="36576" rIns="36576" tIns="18288" bIns="18288" anchor="t">
            <a:spAutoFit/>
          </a:bodyPr>
          <a:lstStyle/>
          <a:p>
            <a:pPr algn="l">
              <a:lnSpc>
                <a:spcPct val="106000"/>
              </a:lnSpc>
              <a:spcAft>
                <a:spcPts val="0"/>
              </a:spcAft>
            </a:pPr>
            <a:r>
              <a:rPr sz="1400" b="1" i="0">
                <a:solidFill>
                  <a:srgbClr val="1F3A5F"/>
                </a:solidFill>
                <a:latin typeface="Segoe UI"/>
              </a:rPr>
              <a:t>The base is already turning — the clock is the clients', not ours.</a:t>
            </a:r>
          </a:p>
        </p:txBody>
      </p:sp>
      <p:sp>
        <p:nvSpPr>
          <p:cNvPr id="8" name="Rounded Rectangle 7"/>
          <p:cNvSpPr/>
          <p:nvPr/>
        </p:nvSpPr>
        <p:spPr>
          <a:xfrm>
            <a:off x="548640" y="1691640"/>
            <a:ext cx="3657600" cy="1536192"/>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48640" y="1691640"/>
            <a:ext cx="73152" cy="1536192"/>
          </a:xfrm>
          <a:prstGeom prst="rect">
            <a:avLst/>
          </a:prstGeom>
          <a:solidFill>
            <a:srgbClr val="D002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13232" y="1746504"/>
            <a:ext cx="3383280" cy="1426464"/>
          </a:xfrm>
          <a:prstGeom prst="rect">
            <a:avLst/>
          </a:prstGeom>
          <a:noFill/>
        </p:spPr>
        <p:txBody>
          <a:bodyPr wrap="square" lIns="36576" rIns="36576" tIns="18288" bIns="18288" anchor="t">
            <a:spAutoFit/>
          </a:bodyPr>
          <a:lstStyle/>
          <a:p>
            <a:pPr algn="l">
              <a:lnSpc>
                <a:spcPct val="107000"/>
              </a:lnSpc>
              <a:spcAft>
                <a:spcPts val="300"/>
              </a:spcAft>
            </a:pPr>
            <a:r>
              <a:rPr sz="1200" b="1" i="0">
                <a:solidFill>
                  <a:srgbClr val="1F3A5F"/>
                </a:solidFill>
                <a:latin typeface="Segoe UI"/>
              </a:rPr>
              <a:t>Renewal contingency</a:t>
            </a:r>
          </a:p>
          <a:p>
            <a:pPr algn="l">
              <a:lnSpc>
                <a:spcPct val="107000"/>
              </a:lnSpc>
              <a:spcAft>
                <a:spcPts val="300"/>
              </a:spcAft>
            </a:pPr>
            <a:r>
              <a:rPr sz="950" b="1" i="0">
                <a:solidFill>
                  <a:srgbClr val="D0021B"/>
                </a:solidFill>
                <a:latin typeface="Segoe UI"/>
              </a:rPr>
              <a:t>▪  </a:t>
            </a:r>
            <a:r>
              <a:rPr sz="950" b="0" i="0">
                <a:solidFill>
                  <a:srgbClr val="333B47"/>
                </a:solidFill>
                <a:latin typeface="Segoe UI"/>
              </a:rPr>
              <a:t>Two enterprise renewals (~$200K medical-device + automotive) retained only after answering “are you investing in the modern workflow?”</a:t>
            </a:r>
          </a:p>
          <a:p>
            <a:pPr algn="l">
              <a:lnSpc>
                <a:spcPct val="107000"/>
              </a:lnSpc>
              <a:spcAft>
                <a:spcPts val="300"/>
              </a:spcAft>
            </a:pPr>
            <a:r>
              <a:rPr sz="950" b="1" i="0">
                <a:solidFill>
                  <a:srgbClr val="D0021B"/>
                </a:solidFill>
                <a:latin typeface="Segoe UI"/>
              </a:rPr>
              <a:t>▪  </a:t>
            </a:r>
            <a:r>
              <a:rPr sz="950" b="0" i="0">
                <a:solidFill>
                  <a:srgbClr val="333B47"/>
                </a:solidFill>
                <a:latin typeface="Segoe UI"/>
              </a:rPr>
              <a:t>Stryker $200K closed-won corroborates · Ford $90K open</a:t>
            </a:r>
          </a:p>
          <a:p>
            <a:pPr algn="l">
              <a:lnSpc>
                <a:spcPct val="107000"/>
              </a:lnSpc>
              <a:spcAft>
                <a:spcPts val="300"/>
              </a:spcAft>
            </a:pPr>
            <a:r>
              <a:rPr sz="950" b="1" i="0">
                <a:solidFill>
                  <a:srgbClr val="D0021B"/>
                </a:solidFill>
                <a:latin typeface="Segoe UI"/>
              </a:rPr>
              <a:t>▪  </a:t>
            </a:r>
            <a:r>
              <a:rPr sz="950" b="0" i="0">
                <a:solidFill>
                  <a:srgbClr val="333B47"/>
                </a:solidFill>
                <a:latin typeface="Segoe UI"/>
              </a:rPr>
              <a:t>$128K attrition across 7 accounts at 82.7% closed-renewal retention (provisional)</a:t>
            </a:r>
          </a:p>
        </p:txBody>
      </p:sp>
      <p:sp>
        <p:nvSpPr>
          <p:cNvPr id="11" name="Rounded Rectangle 10"/>
          <p:cNvSpPr/>
          <p:nvPr/>
        </p:nvSpPr>
        <p:spPr>
          <a:xfrm>
            <a:off x="4389120" y="1691640"/>
            <a:ext cx="3657600" cy="1536192"/>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389120" y="1691640"/>
            <a:ext cx="73152" cy="1536192"/>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553712" y="1746504"/>
            <a:ext cx="3383280" cy="1426464"/>
          </a:xfrm>
          <a:prstGeom prst="rect">
            <a:avLst/>
          </a:prstGeom>
          <a:noFill/>
        </p:spPr>
        <p:txBody>
          <a:bodyPr wrap="square" lIns="36576" rIns="36576" tIns="18288" bIns="18288" anchor="t">
            <a:spAutoFit/>
          </a:bodyPr>
          <a:lstStyle/>
          <a:p>
            <a:pPr algn="l">
              <a:lnSpc>
                <a:spcPct val="107000"/>
              </a:lnSpc>
              <a:spcAft>
                <a:spcPts val="300"/>
              </a:spcAft>
            </a:pPr>
            <a:r>
              <a:rPr sz="1200" b="1" i="0">
                <a:solidFill>
                  <a:srgbClr val="1F3A5F"/>
                </a:solidFill>
                <a:latin typeface="Segoe UI"/>
              </a:rPr>
              <a:t>The open book</a:t>
            </a:r>
          </a:p>
          <a:p>
            <a:pPr algn="l">
              <a:lnSpc>
                <a:spcPct val="107000"/>
              </a:lnSpc>
              <a:spcAft>
                <a:spcPts val="300"/>
              </a:spcAft>
            </a:pPr>
            <a:r>
              <a:rPr sz="950" b="1" i="0">
                <a:solidFill>
                  <a:srgbClr val="1F3A5F"/>
                </a:solidFill>
                <a:latin typeface="Segoe UI"/>
              </a:rPr>
              <a:t>▪  </a:t>
            </a:r>
            <a:r>
              <a:rPr sz="950" b="0" i="0">
                <a:solidFill>
                  <a:srgbClr val="333B47"/>
                </a:solidFill>
                <a:latin typeface="Segoe UI"/>
              </a:rPr>
              <a:t>Accenture V&amp;A $350K + Ford + Graybar + Fulton + IBMG</a:t>
            </a:r>
          </a:p>
          <a:p>
            <a:pPr algn="l">
              <a:lnSpc>
                <a:spcPct val="107000"/>
              </a:lnSpc>
              <a:spcAft>
                <a:spcPts val="300"/>
              </a:spcAft>
            </a:pPr>
            <a:r>
              <a:rPr sz="950" b="1" i="0">
                <a:solidFill>
                  <a:srgbClr val="1F3A5F"/>
                </a:solidFill>
                <a:latin typeface="Segoe UI"/>
              </a:rPr>
              <a:t>▪  </a:t>
            </a:r>
            <a:r>
              <a:rPr sz="950" b="0" i="0">
                <a:solidFill>
                  <a:srgbClr val="333B47"/>
                </a:solidFill>
                <a:latin typeface="Segoe UI"/>
              </a:rPr>
              <a:t>$334K FY27-exception deals pulled into FY26</a:t>
            </a:r>
          </a:p>
        </p:txBody>
      </p:sp>
      <p:sp>
        <p:nvSpPr>
          <p:cNvPr id="14" name="Rounded Rectangle 13"/>
          <p:cNvSpPr/>
          <p:nvPr/>
        </p:nvSpPr>
        <p:spPr>
          <a:xfrm>
            <a:off x="8229600" y="1691640"/>
            <a:ext cx="3657600" cy="1536192"/>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8229600" y="1691640"/>
            <a:ext cx="73152" cy="1536192"/>
          </a:xfrm>
          <a:prstGeom prst="rect">
            <a:avLst/>
          </a:prstGeom>
          <a:solidFill>
            <a:srgbClr val="8A94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394192" y="1746504"/>
            <a:ext cx="3383280" cy="1426464"/>
          </a:xfrm>
          <a:prstGeom prst="rect">
            <a:avLst/>
          </a:prstGeom>
          <a:noFill/>
        </p:spPr>
        <p:txBody>
          <a:bodyPr wrap="square" lIns="36576" rIns="36576" tIns="18288" bIns="18288" anchor="t">
            <a:spAutoFit/>
          </a:bodyPr>
          <a:lstStyle/>
          <a:p>
            <a:pPr algn="l">
              <a:lnSpc>
                <a:spcPct val="107000"/>
              </a:lnSpc>
              <a:spcAft>
                <a:spcPts val="300"/>
              </a:spcAft>
            </a:pPr>
            <a:r>
              <a:rPr sz="1200" b="1" i="0">
                <a:solidFill>
                  <a:srgbClr val="1F3A5F"/>
                </a:solidFill>
                <a:latin typeface="Segoe UI"/>
              </a:rPr>
              <a:t>Prospect pipeline quiet</a:t>
            </a:r>
          </a:p>
          <a:p>
            <a:pPr algn="l">
              <a:lnSpc>
                <a:spcPct val="107000"/>
              </a:lnSpc>
              <a:spcAft>
                <a:spcPts val="300"/>
              </a:spcAft>
            </a:pPr>
            <a:r>
              <a:rPr sz="950" b="1" i="0">
                <a:solidFill>
                  <a:srgbClr val="8A94A6"/>
                </a:solidFill>
                <a:latin typeface="Segoe UI"/>
              </a:rPr>
              <a:t>▪  </a:t>
            </a:r>
            <a:r>
              <a:rPr sz="950" b="0" i="0">
                <a:solidFill>
                  <a:srgbClr val="333B47"/>
                </a:solidFill>
                <a:latin typeface="Segoe UI"/>
              </a:rPr>
              <a:t>~24 months of “hard pass” — “nothing changing in your platform.”</a:t>
            </a:r>
          </a:p>
        </p:txBody>
      </p:sp>
      <p:sp>
        <p:nvSpPr>
          <p:cNvPr id="17" name="Rounded Rectangle 16"/>
          <p:cNvSpPr/>
          <p:nvPr/>
        </p:nvSpPr>
        <p:spPr>
          <a:xfrm>
            <a:off x="548640" y="3392424"/>
            <a:ext cx="3657600" cy="1536192"/>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48640" y="3392424"/>
            <a:ext cx="73152" cy="1536192"/>
          </a:xfrm>
          <a:prstGeom prst="rect">
            <a:avLst/>
          </a:prstGeom>
          <a:solidFill>
            <a:srgbClr val="F5A62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13232" y="3447288"/>
            <a:ext cx="3383280" cy="1426464"/>
          </a:xfrm>
          <a:prstGeom prst="rect">
            <a:avLst/>
          </a:prstGeom>
          <a:noFill/>
        </p:spPr>
        <p:txBody>
          <a:bodyPr wrap="square" lIns="36576" rIns="36576" tIns="18288" bIns="18288" anchor="t">
            <a:spAutoFit/>
          </a:bodyPr>
          <a:lstStyle/>
          <a:p>
            <a:pPr algn="l">
              <a:lnSpc>
                <a:spcPct val="107000"/>
              </a:lnSpc>
              <a:spcAft>
                <a:spcPts val="300"/>
              </a:spcAft>
            </a:pPr>
            <a:r>
              <a:rPr sz="1200" b="1" i="0">
                <a:solidFill>
                  <a:srgbClr val="1F3A5F"/>
                </a:solidFill>
                <a:latin typeface="Segoe UI"/>
              </a:rPr>
              <a:t>Structural drift — not an AI race</a:t>
            </a:r>
          </a:p>
          <a:p>
            <a:pPr algn="l">
              <a:lnSpc>
                <a:spcPct val="107000"/>
              </a:lnSpc>
              <a:spcAft>
                <a:spcPts val="300"/>
              </a:spcAft>
            </a:pPr>
            <a:r>
              <a:rPr sz="950" b="1" i="0">
                <a:solidFill>
                  <a:srgbClr val="F5A623"/>
                </a:solidFill>
                <a:latin typeface="Segoe UI"/>
              </a:rPr>
              <a:t>▪  </a:t>
            </a:r>
            <a:r>
              <a:rPr sz="950" b="0" i="0">
                <a:solidFill>
                  <a:srgbClr val="333B47"/>
                </a:solidFill>
                <a:latin typeface="Segoe UI"/>
              </a:rPr>
              <a:t>Rivals modernize the package: DealRoom — per-deal / unlimited-user pricing, live MCP, Looker BI (editable PPT vs our image-only) · Midaxo — IDC Leader badge.</a:t>
            </a:r>
          </a:p>
          <a:p>
            <a:pPr algn="l">
              <a:lnSpc>
                <a:spcPct val="107000"/>
              </a:lnSpc>
              <a:spcAft>
                <a:spcPts val="300"/>
              </a:spcAft>
            </a:pPr>
            <a:r>
              <a:rPr sz="950" b="1" i="0">
                <a:solidFill>
                  <a:srgbClr val="F5A623"/>
                </a:solidFill>
                <a:latin typeface="Segoe UI"/>
              </a:rPr>
              <a:t>▪  </a:t>
            </a:r>
            <a:r>
              <a:rPr sz="950" b="0" i="0">
                <a:solidFill>
                  <a:srgbClr val="333B47"/>
                </a:solidFill>
                <a:latin typeface="Segoe UI"/>
              </a:rPr>
              <a:t>The clock is the drift.</a:t>
            </a:r>
          </a:p>
        </p:txBody>
      </p:sp>
      <p:sp>
        <p:nvSpPr>
          <p:cNvPr id="20" name="Rounded Rectangle 19"/>
          <p:cNvSpPr/>
          <p:nvPr/>
        </p:nvSpPr>
        <p:spPr>
          <a:xfrm>
            <a:off x="4389120" y="3392424"/>
            <a:ext cx="3657600" cy="1536192"/>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4389120" y="3392424"/>
            <a:ext cx="73152" cy="1536192"/>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553712" y="3447288"/>
            <a:ext cx="3383280" cy="1426464"/>
          </a:xfrm>
          <a:prstGeom prst="rect">
            <a:avLst/>
          </a:prstGeom>
          <a:noFill/>
        </p:spPr>
        <p:txBody>
          <a:bodyPr wrap="square" lIns="36576" rIns="36576" tIns="18288" bIns="18288" anchor="t">
            <a:spAutoFit/>
          </a:bodyPr>
          <a:lstStyle/>
          <a:p>
            <a:pPr algn="l">
              <a:lnSpc>
                <a:spcPct val="107000"/>
              </a:lnSpc>
              <a:spcAft>
                <a:spcPts val="300"/>
              </a:spcAft>
            </a:pPr>
            <a:r>
              <a:rPr sz="1200" b="1" i="0">
                <a:solidFill>
                  <a:srgbClr val="1F3A5F"/>
                </a:solidFill>
                <a:latin typeface="Segoe UI"/>
              </a:rPr>
              <a:t>Owner intent</a:t>
            </a:r>
          </a:p>
          <a:p>
            <a:pPr algn="l">
              <a:lnSpc>
                <a:spcPct val="107000"/>
              </a:lnSpc>
              <a:spcAft>
                <a:spcPts val="300"/>
              </a:spcAft>
            </a:pPr>
            <a:r>
              <a:rPr sz="950" b="1" i="0">
                <a:solidFill>
                  <a:srgbClr val="2BB3A3"/>
                </a:solidFill>
                <a:latin typeface="Segoe UI"/>
              </a:rPr>
              <a:t>▪  </a:t>
            </a:r>
            <a:r>
              <a:rPr sz="950" b="0" i="0">
                <a:solidFill>
                  <a:srgbClr val="333B47"/>
                </a:solidFill>
                <a:latin typeface="Segoe UI"/>
              </a:rPr>
              <a:t>Endurance, not exit — “innovate or die”; implied 2027 funding-drain pressure point.</a:t>
            </a:r>
          </a:p>
        </p:txBody>
      </p:sp>
      <p:sp>
        <p:nvSpPr>
          <p:cNvPr id="23" name="Rounded Rectangle 22"/>
          <p:cNvSpPr/>
          <p:nvPr/>
        </p:nvSpPr>
        <p:spPr>
          <a:xfrm>
            <a:off x="8229600" y="3392424"/>
            <a:ext cx="3657600" cy="1536192"/>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8229600" y="3392424"/>
            <a:ext cx="73152" cy="1536192"/>
          </a:xfrm>
          <a:prstGeom prst="rect">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394192" y="3447288"/>
            <a:ext cx="3383280" cy="1426464"/>
          </a:xfrm>
          <a:prstGeom prst="rect">
            <a:avLst/>
          </a:prstGeom>
          <a:noFill/>
        </p:spPr>
        <p:txBody>
          <a:bodyPr wrap="square" lIns="36576" rIns="36576" tIns="18288" bIns="18288" anchor="t">
            <a:spAutoFit/>
          </a:bodyPr>
          <a:lstStyle/>
          <a:p>
            <a:pPr algn="l">
              <a:lnSpc>
                <a:spcPct val="107000"/>
              </a:lnSpc>
              <a:spcAft>
                <a:spcPts val="300"/>
              </a:spcAft>
            </a:pPr>
            <a:r>
              <a:rPr sz="1200" b="1" i="0">
                <a:solidFill>
                  <a:srgbClr val="1F3A5F"/>
                </a:solidFill>
                <a:latin typeface="Segoe UI"/>
              </a:rPr>
              <a:t>Horizon — ~9 months, confirmed</a:t>
            </a:r>
          </a:p>
          <a:p>
            <a:pPr algn="l">
              <a:lnSpc>
                <a:spcPct val="107000"/>
              </a:lnSpc>
              <a:spcAft>
                <a:spcPts val="300"/>
              </a:spcAft>
            </a:pPr>
            <a:r>
              <a:rPr sz="950" b="1" i="0">
                <a:solidFill>
                  <a:srgbClr val="2A4A73"/>
                </a:solidFill>
                <a:latin typeface="Segoe UI"/>
              </a:rPr>
              <a:t>▪  </a:t>
            </a:r>
            <a:r>
              <a:rPr sz="950" b="0" i="0">
                <a:solidFill>
                  <a:srgbClr val="333B47"/>
                </a:solidFill>
                <a:latin typeface="Segoe UI"/>
              </a:rPr>
              <a:t>“Win the next battle.” Earlier placeholder horizons are retired.</a:t>
            </a:r>
          </a:p>
          <a:p>
            <a:pPr algn="l">
              <a:lnSpc>
                <a:spcPct val="107000"/>
              </a:lnSpc>
              <a:spcAft>
                <a:spcPts val="300"/>
              </a:spcAft>
            </a:pPr>
            <a:r>
              <a:rPr sz="950" b="1" i="0">
                <a:solidFill>
                  <a:srgbClr val="2A4A73"/>
                </a:solidFill>
                <a:latin typeface="Segoe UI"/>
              </a:rPr>
              <a:t>▪  </a:t>
            </a:r>
            <a:r>
              <a:rPr sz="950" b="0" i="0">
                <a:solidFill>
                  <a:srgbClr val="333B47"/>
                </a:solidFill>
                <a:latin typeface="Segoe UI"/>
              </a:rPr>
              <a:t>Honest caveat: execution discipline (the 90/10 firewall) gates the timeline.</a:t>
            </a:r>
          </a:p>
          <a:p>
            <a:pPr algn="l">
              <a:lnSpc>
                <a:spcPct val="107000"/>
              </a:lnSpc>
              <a:spcAft>
                <a:spcPts val="300"/>
              </a:spcAft>
            </a:pPr>
            <a:r>
              <a:rPr sz="950" b="1" i="0">
                <a:solidFill>
                  <a:srgbClr val="2A4A73"/>
                </a:solidFill>
                <a:latin typeface="Segoe UI"/>
              </a:rPr>
              <a:t>▪  </a:t>
            </a:r>
            <a:r>
              <a:rPr sz="950" b="0" i="0">
                <a:solidFill>
                  <a:srgbClr val="333B47"/>
                </a:solidFill>
                <a:latin typeface="Segoe UI"/>
              </a:rPr>
              <a:t>Flag: hard cash/runway figure still absent (revenue baseline ~$1.9M proj / $700.8K closed).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
            <a:ext cx="9692640" cy="822960"/>
          </a:xfrm>
          <a:prstGeom prst="rect">
            <a:avLst/>
          </a:prstGeom>
          <a:noFill/>
        </p:spPr>
        <p:txBody>
          <a:bodyPr wrap="square" lIns="36576" rIns="36576" tIns="18288" bIns="18288" anchor="t">
            <a:spAutoFit/>
          </a:bodyPr>
          <a:lstStyle/>
          <a:p>
            <a:pPr algn="l">
              <a:lnSpc>
                <a:spcPct val="106000"/>
              </a:lnSpc>
              <a:spcAft>
                <a:spcPts val="100"/>
              </a:spcAft>
            </a:pPr>
            <a:r>
              <a:rPr sz="1100" b="1" i="0">
                <a:solidFill>
                  <a:srgbClr val="2BB3A3"/>
                </a:solidFill>
                <a:latin typeface="Segoe UI"/>
              </a:rPr>
              <a:t>DEMAND TRUTH</a:t>
            </a:r>
          </a:p>
          <a:p>
            <a:pPr algn="l">
              <a:lnSpc>
                <a:spcPct val="106000"/>
              </a:lnSpc>
              <a:spcAft>
                <a:spcPts val="100"/>
              </a:spcAft>
            </a:pPr>
            <a:r>
              <a:rPr sz="2500" b="1" i="0">
                <a:solidFill>
                  <a:srgbClr val="1F3A5F"/>
                </a:solidFill>
                <a:latin typeface="Segoe UI"/>
              </a:rPr>
              <a:t>Customers</a:t>
            </a:r>
          </a:p>
        </p:txBody>
      </p:sp>
      <p:sp>
        <p:nvSpPr>
          <p:cNvPr id="4" name="Rounded Rectangle 3"/>
          <p:cNvSpPr/>
          <p:nvPr/>
        </p:nvSpPr>
        <p:spPr>
          <a:xfrm>
            <a:off x="10561320" y="347472"/>
            <a:ext cx="1097280" cy="384048"/>
          </a:xfrm>
          <a:prstGeom prst="roundRect">
            <a:avLst>
              <a:gd name="adj" fmla="val 50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100" b="1" i="0">
                <a:solidFill>
                  <a:srgbClr val="FFFFFF"/>
                </a:solidFill>
                <a:latin typeface="Segoe UI"/>
              </a:rPr>
              <a:t>M04</a:t>
            </a:r>
          </a:p>
        </p:txBody>
      </p:sp>
      <p:sp>
        <p:nvSpPr>
          <p:cNvPr id="5" name="TextBox 4"/>
          <p:cNvSpPr txBox="1"/>
          <p:nvPr/>
        </p:nvSpPr>
        <p:spPr>
          <a:xfrm>
            <a:off x="548640" y="6455664"/>
            <a:ext cx="8229600" cy="320040"/>
          </a:xfrm>
          <a:prstGeom prst="rect">
            <a:avLst/>
          </a:prstGeom>
          <a:noFill/>
        </p:spPr>
        <p:txBody>
          <a:bodyPr wrap="square" lIns="36576" rIns="36576" tIns="18288" bIns="18288" anchor="t">
            <a:spAutoFit/>
          </a:bodyPr>
          <a:lstStyle/>
          <a:p>
            <a:pPr algn="l">
              <a:lnSpc>
                <a:spcPct val="106000"/>
              </a:lnSpc>
              <a:spcAft>
                <a:spcPts val="0"/>
              </a:spcAft>
            </a:pPr>
            <a:r>
              <a:rPr sz="900" b="0" i="0">
                <a:solidFill>
                  <a:srgbClr val="8A94A6"/>
                </a:solidFill>
                <a:latin typeface="Segoe UI"/>
              </a:rPr>
              <a:t>Devensoft  ·  How We Win — Business Transformation  ·  Confidential</a:t>
            </a:r>
          </a:p>
        </p:txBody>
      </p:sp>
      <p:sp>
        <p:nvSpPr>
          <p:cNvPr id="6" name="TextBox 5"/>
          <p:cNvSpPr txBox="1"/>
          <p:nvPr/>
        </p:nvSpPr>
        <p:spPr>
          <a:xfrm>
            <a:off x="11338560" y="6455664"/>
            <a:ext cx="548640" cy="320040"/>
          </a:xfrm>
          <a:prstGeom prst="rect">
            <a:avLst/>
          </a:prstGeom>
          <a:noFill/>
        </p:spPr>
        <p:txBody>
          <a:bodyPr wrap="square" lIns="36576" rIns="36576" tIns="18288" bIns="18288" anchor="t">
            <a:spAutoFit/>
          </a:bodyPr>
          <a:lstStyle/>
          <a:p>
            <a:pPr algn="r">
              <a:lnSpc>
                <a:spcPct val="106000"/>
              </a:lnSpc>
              <a:spcAft>
                <a:spcPts val="0"/>
              </a:spcAft>
            </a:pPr>
            <a:r>
              <a:rPr sz="900" b="0" i="0">
                <a:solidFill>
                  <a:srgbClr val="8A94A6"/>
                </a:solidFill>
                <a:latin typeface="Segoe UI"/>
              </a:rPr>
              <a:t>5 / 10</a:t>
            </a:r>
          </a:p>
        </p:txBody>
      </p:sp>
      <p:sp>
        <p:nvSpPr>
          <p:cNvPr id="7" name="TextBox 6"/>
          <p:cNvSpPr txBox="1"/>
          <p:nvPr/>
        </p:nvSpPr>
        <p:spPr>
          <a:xfrm>
            <a:off x="548640" y="1188720"/>
            <a:ext cx="11064240" cy="347472"/>
          </a:xfrm>
          <a:prstGeom prst="rect">
            <a:avLst/>
          </a:prstGeom>
          <a:noFill/>
        </p:spPr>
        <p:txBody>
          <a:bodyPr wrap="square" lIns="36576" rIns="36576" tIns="18288" bIns="18288" anchor="t">
            <a:spAutoFit/>
          </a:bodyPr>
          <a:lstStyle/>
          <a:p>
            <a:pPr algn="l">
              <a:lnSpc>
                <a:spcPct val="106000"/>
              </a:lnSpc>
              <a:spcAft>
                <a:spcPts val="0"/>
              </a:spcAft>
            </a:pPr>
            <a:r>
              <a:rPr sz="1200" b="0" i="0">
                <a:solidFill>
                  <a:srgbClr val="333B47"/>
                </a:solidFill>
                <a:latin typeface="Segoe UI"/>
              </a:rPr>
              <a:t>Who buys: a four-persona enterprise buying center, led by the IMO champion (15 Modus interviews + a recorded customer demo).</a:t>
            </a:r>
          </a:p>
        </p:txBody>
      </p:sp>
      <p:sp>
        <p:nvSpPr>
          <p:cNvPr id="8" name="Rounded Rectangle 7"/>
          <p:cNvSpPr/>
          <p:nvPr/>
        </p:nvSpPr>
        <p:spPr>
          <a:xfrm>
            <a:off x="548640" y="1627632"/>
            <a:ext cx="2697480" cy="1170432"/>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731520" y="1792224"/>
            <a:ext cx="256032" cy="256032"/>
          </a:xfrm>
          <a:prstGeom prst="ellipse">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78992" y="1719072"/>
            <a:ext cx="2084831" cy="1005840"/>
          </a:xfrm>
          <a:prstGeom prst="rect">
            <a:avLst/>
          </a:prstGeom>
          <a:noFill/>
        </p:spPr>
        <p:txBody>
          <a:bodyPr wrap="square" lIns="36576" rIns="36576" tIns="18288" bIns="18288" anchor="t">
            <a:spAutoFit/>
          </a:bodyPr>
          <a:lstStyle/>
          <a:p>
            <a:pPr algn="l">
              <a:lnSpc>
                <a:spcPct val="105000"/>
              </a:lnSpc>
              <a:spcAft>
                <a:spcPts val="200"/>
              </a:spcAft>
            </a:pPr>
            <a:r>
              <a:rPr sz="1150" b="1" i="0">
                <a:solidFill>
                  <a:srgbClr val="1F3A5F"/>
                </a:solidFill>
                <a:latin typeface="Segoe UI"/>
              </a:rPr>
              <a:t>Strategic Executive</a:t>
            </a:r>
          </a:p>
          <a:p>
            <a:pPr algn="l">
              <a:lnSpc>
                <a:spcPct val="105000"/>
              </a:lnSpc>
              <a:spcAft>
                <a:spcPts val="200"/>
              </a:spcAft>
            </a:pPr>
            <a:r>
              <a:rPr sz="950" b="0" i="1">
                <a:solidFill>
                  <a:srgbClr val="8A94A6"/>
                </a:solidFill>
                <a:latin typeface="Segoe UI"/>
              </a:rPr>
              <a:t>economic buyer — VP Corp Dev</a:t>
            </a:r>
          </a:p>
          <a:p>
            <a:pPr algn="l">
              <a:lnSpc>
                <a:spcPct val="105000"/>
              </a:lnSpc>
              <a:spcAft>
                <a:spcPts val="200"/>
              </a:spcAft>
            </a:pPr>
            <a:r>
              <a:rPr sz="950" b="0" i="0">
                <a:solidFill>
                  <a:srgbClr val="333B47"/>
                </a:solidFill>
                <a:latin typeface="Segoe UI"/>
              </a:rPr>
              <a:t>exec-ready reporting · time-to-synergy</a:t>
            </a:r>
          </a:p>
        </p:txBody>
      </p:sp>
      <p:sp>
        <p:nvSpPr>
          <p:cNvPr id="11" name="Rounded Rectangle 10"/>
          <p:cNvSpPr/>
          <p:nvPr/>
        </p:nvSpPr>
        <p:spPr>
          <a:xfrm>
            <a:off x="3346704" y="1627632"/>
            <a:ext cx="2697480" cy="1170432"/>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3529584" y="1792224"/>
            <a:ext cx="256032" cy="256032"/>
          </a:xfrm>
          <a:prstGeom prst="ellipse">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77056" y="1719072"/>
            <a:ext cx="2084831" cy="1005840"/>
          </a:xfrm>
          <a:prstGeom prst="rect">
            <a:avLst/>
          </a:prstGeom>
          <a:noFill/>
        </p:spPr>
        <p:txBody>
          <a:bodyPr wrap="square" lIns="36576" rIns="36576" tIns="18288" bIns="18288" anchor="t">
            <a:spAutoFit/>
          </a:bodyPr>
          <a:lstStyle/>
          <a:p>
            <a:pPr algn="l">
              <a:lnSpc>
                <a:spcPct val="105000"/>
              </a:lnSpc>
              <a:spcAft>
                <a:spcPts val="200"/>
              </a:spcAft>
            </a:pPr>
            <a:r>
              <a:rPr sz="1150" b="1" i="0">
                <a:solidFill>
                  <a:srgbClr val="1F3A5F"/>
                </a:solidFill>
                <a:latin typeface="Segoe UI"/>
              </a:rPr>
              <a:t>Finance &amp; Ops Lead</a:t>
            </a:r>
          </a:p>
          <a:p>
            <a:pPr algn="l">
              <a:lnSpc>
                <a:spcPct val="105000"/>
              </a:lnSpc>
              <a:spcAft>
                <a:spcPts val="200"/>
              </a:spcAft>
            </a:pPr>
            <a:r>
              <a:rPr sz="950" b="0" i="1">
                <a:solidFill>
                  <a:srgbClr val="8A94A6"/>
                </a:solidFill>
                <a:latin typeface="Segoe UI"/>
              </a:rPr>
              <a:t>champion</a:t>
            </a:r>
          </a:p>
          <a:p>
            <a:pPr algn="l">
              <a:lnSpc>
                <a:spcPct val="105000"/>
              </a:lnSpc>
              <a:spcAft>
                <a:spcPts val="200"/>
              </a:spcAft>
            </a:pPr>
            <a:r>
              <a:rPr sz="950" b="0" i="0">
                <a:solidFill>
                  <a:srgbClr val="333B47"/>
                </a:solidFill>
                <a:latin typeface="Segoe UI"/>
              </a:rPr>
              <a:t>owns adoption</a:t>
            </a:r>
          </a:p>
        </p:txBody>
      </p:sp>
      <p:sp>
        <p:nvSpPr>
          <p:cNvPr id="14" name="Rounded Rectangle 13"/>
          <p:cNvSpPr/>
          <p:nvPr/>
        </p:nvSpPr>
        <p:spPr>
          <a:xfrm>
            <a:off x="6144768" y="1627632"/>
            <a:ext cx="2697480" cy="1170432"/>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6327648" y="1792224"/>
            <a:ext cx="256032" cy="256032"/>
          </a:xfrm>
          <a:prstGeom prst="ellipse">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675120" y="1719072"/>
            <a:ext cx="2084831" cy="1005840"/>
          </a:xfrm>
          <a:prstGeom prst="rect">
            <a:avLst/>
          </a:prstGeom>
          <a:noFill/>
        </p:spPr>
        <p:txBody>
          <a:bodyPr wrap="square" lIns="36576" rIns="36576" tIns="18288" bIns="18288" anchor="t">
            <a:spAutoFit/>
          </a:bodyPr>
          <a:lstStyle/>
          <a:p>
            <a:pPr algn="l">
              <a:lnSpc>
                <a:spcPct val="105000"/>
              </a:lnSpc>
              <a:spcAft>
                <a:spcPts val="200"/>
              </a:spcAft>
            </a:pPr>
            <a:r>
              <a:rPr sz="1150" b="1" i="0">
                <a:solidFill>
                  <a:srgbClr val="1F3A5F"/>
                </a:solidFill>
                <a:latin typeface="Segoe UI"/>
              </a:rPr>
              <a:t>Integration Manager</a:t>
            </a:r>
          </a:p>
          <a:p>
            <a:pPr algn="l">
              <a:lnSpc>
                <a:spcPct val="105000"/>
              </a:lnSpc>
              <a:spcAft>
                <a:spcPts val="200"/>
              </a:spcAft>
            </a:pPr>
            <a:r>
              <a:rPr sz="950" b="0" i="1">
                <a:solidFill>
                  <a:srgbClr val="8A94A6"/>
                </a:solidFill>
                <a:latin typeface="Segoe UI"/>
              </a:rPr>
              <a:t>user-champion</a:t>
            </a:r>
          </a:p>
          <a:p>
            <a:pPr algn="l">
              <a:lnSpc>
                <a:spcPct val="105000"/>
              </a:lnSpc>
              <a:spcAft>
                <a:spcPts val="200"/>
              </a:spcAft>
            </a:pPr>
            <a:r>
              <a:rPr sz="950" b="0" i="0">
                <a:solidFill>
                  <a:srgbClr val="333B47"/>
                </a:solidFill>
                <a:latin typeface="Segoe UI"/>
              </a:rPr>
              <a:t>stable, low-cognitive-load tool</a:t>
            </a:r>
          </a:p>
        </p:txBody>
      </p:sp>
      <p:sp>
        <p:nvSpPr>
          <p:cNvPr id="17" name="Rounded Rectangle 16"/>
          <p:cNvSpPr/>
          <p:nvPr/>
        </p:nvSpPr>
        <p:spPr>
          <a:xfrm>
            <a:off x="8942832" y="1627632"/>
            <a:ext cx="2697480" cy="1170432"/>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9125712" y="1792224"/>
            <a:ext cx="256032" cy="256032"/>
          </a:xfrm>
          <a:prstGeom prst="ellipse">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473184" y="1719072"/>
            <a:ext cx="2084831" cy="1005840"/>
          </a:xfrm>
          <a:prstGeom prst="rect">
            <a:avLst/>
          </a:prstGeom>
          <a:noFill/>
        </p:spPr>
        <p:txBody>
          <a:bodyPr wrap="square" lIns="36576" rIns="36576" tIns="18288" bIns="18288" anchor="t">
            <a:spAutoFit/>
          </a:bodyPr>
          <a:lstStyle/>
          <a:p>
            <a:pPr algn="l">
              <a:lnSpc>
                <a:spcPct val="105000"/>
              </a:lnSpc>
              <a:spcAft>
                <a:spcPts val="200"/>
              </a:spcAft>
            </a:pPr>
            <a:r>
              <a:rPr sz="1150" b="1" i="0">
                <a:solidFill>
                  <a:srgbClr val="1F3A5F"/>
                </a:solidFill>
                <a:latin typeface="Segoe UI"/>
              </a:rPr>
              <a:t>M&amp;A Strategy Consultant</a:t>
            </a:r>
          </a:p>
          <a:p>
            <a:pPr algn="l">
              <a:lnSpc>
                <a:spcPct val="105000"/>
              </a:lnSpc>
              <a:spcAft>
                <a:spcPts val="200"/>
              </a:spcAft>
            </a:pPr>
            <a:r>
              <a:rPr sz="950" b="0" i="1">
                <a:solidFill>
                  <a:srgbClr val="8A94A6"/>
                </a:solidFill>
                <a:latin typeface="Segoe UI"/>
              </a:rPr>
              <a:t>influencer — Accenture</a:t>
            </a:r>
          </a:p>
          <a:p>
            <a:pPr algn="l">
              <a:lnSpc>
                <a:spcPct val="105000"/>
              </a:lnSpc>
              <a:spcAft>
                <a:spcPts val="200"/>
              </a:spcAft>
            </a:pPr>
            <a:r>
              <a:rPr sz="950" b="0" i="0">
                <a:solidFill>
                  <a:srgbClr val="333B47"/>
                </a:solidFill>
                <a:latin typeface="Segoe UI"/>
              </a:rPr>
              <a:t>shapes self-service expectations</a:t>
            </a:r>
          </a:p>
        </p:txBody>
      </p:sp>
      <p:sp>
        <p:nvSpPr>
          <p:cNvPr id="20" name="Rounded Rectangle 19"/>
          <p:cNvSpPr/>
          <p:nvPr/>
        </p:nvSpPr>
        <p:spPr>
          <a:xfrm>
            <a:off x="548640" y="2926080"/>
            <a:ext cx="11064240" cy="502920"/>
          </a:xfrm>
          <a:prstGeom prst="roundRect">
            <a:avLst>
              <a:gd name="adj" fmla="val 6000"/>
            </a:avLst>
          </a:prstGeom>
          <a:solidFill>
            <a:srgbClr val="FBECDC"/>
          </a:solidFill>
          <a:ln w="12700">
            <a:solidFill>
              <a:srgbClr val="F5A62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48640" y="2926080"/>
            <a:ext cx="73152" cy="502920"/>
          </a:xfrm>
          <a:prstGeom prst="rect">
            <a:avLst/>
          </a:prstGeom>
          <a:solidFill>
            <a:srgbClr val="F5A62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49808" y="2980944"/>
            <a:ext cx="10789920" cy="411480"/>
          </a:xfrm>
          <a:prstGeom prst="rect">
            <a:avLst/>
          </a:prstGeom>
          <a:noFill/>
        </p:spPr>
        <p:txBody>
          <a:bodyPr wrap="square" lIns="36576" rIns="36576" tIns="18288" bIns="18288" anchor="t">
            <a:spAutoFit/>
          </a:bodyPr>
          <a:lstStyle/>
          <a:p>
            <a:pPr algn="l">
              <a:lnSpc>
                <a:spcPct val="106000"/>
              </a:lnSpc>
              <a:spcAft>
                <a:spcPts val="0"/>
              </a:spcAft>
            </a:pPr>
            <a:r>
              <a:rPr sz="1150" b="1" i="0">
                <a:solidFill>
                  <a:srgbClr val="9A6A00"/>
                </a:solidFill>
                <a:latin typeface="Segoe UI"/>
              </a:rPr>
              <a:t>Who resists: </a:t>
            </a:r>
            <a:r>
              <a:rPr sz="1150" b="0" i="0">
                <a:solidFill>
                  <a:srgbClr val="333B47"/>
                </a:solidFill>
                <a:latin typeface="Segoe UI"/>
              </a:rPr>
              <a:t>the customer's own IT/security team — procedural resistance (access, permissioning, reliability), disarmed by the fundamentals work, not by features.</a:t>
            </a:r>
          </a:p>
        </p:txBody>
      </p:sp>
      <p:sp>
        <p:nvSpPr>
          <p:cNvPr id="23" name="Rounded Rectangle 22"/>
          <p:cNvSpPr/>
          <p:nvPr/>
        </p:nvSpPr>
        <p:spPr>
          <a:xfrm>
            <a:off x="548640" y="3584448"/>
            <a:ext cx="11064240" cy="960120"/>
          </a:xfrm>
          <a:prstGeom prst="roundRect">
            <a:avLst>
              <a:gd name="adj" fmla="val 5000"/>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77240" y="3675887"/>
            <a:ext cx="2606040" cy="822960"/>
          </a:xfrm>
          <a:prstGeom prst="rect">
            <a:avLst/>
          </a:prstGeom>
          <a:noFill/>
        </p:spPr>
        <p:txBody>
          <a:bodyPr wrap="square" lIns="36576" rIns="36576" tIns="18288" bIns="18288" anchor="t">
            <a:spAutoFit/>
          </a:bodyPr>
          <a:lstStyle/>
          <a:p>
            <a:pPr algn="l">
              <a:lnSpc>
                <a:spcPct val="105000"/>
              </a:lnSpc>
              <a:spcAft>
                <a:spcPts val="200"/>
              </a:spcAft>
            </a:pPr>
            <a:r>
              <a:rPr sz="1100" b="1" i="0">
                <a:solidFill>
                  <a:srgbClr val="2BB3A3"/>
                </a:solidFill>
                <a:latin typeface="Segoe UI"/>
              </a:rPr>
              <a:t>REPORTING = #1</a:t>
            </a:r>
          </a:p>
          <a:p>
            <a:pPr algn="l">
              <a:lnSpc>
                <a:spcPct val="105000"/>
              </a:lnSpc>
              <a:spcAft>
                <a:spcPts val="200"/>
              </a:spcAft>
            </a:pPr>
            <a:r>
              <a:rPr sz="950" b="0" i="0">
                <a:solidFill>
                  <a:srgbClr val="FFFFFF"/>
                </a:solidFill>
                <a:latin typeface="Segoe UI"/>
              </a:rPr>
              <a:t>18/108 YouTrack · ~86 HubSpot tickets</a:t>
            </a:r>
          </a:p>
        </p:txBody>
      </p:sp>
      <p:sp>
        <p:nvSpPr>
          <p:cNvPr id="25" name="TextBox 24"/>
          <p:cNvSpPr txBox="1"/>
          <p:nvPr/>
        </p:nvSpPr>
        <p:spPr>
          <a:xfrm>
            <a:off x="3502152" y="3675887"/>
            <a:ext cx="2606040" cy="822960"/>
          </a:xfrm>
          <a:prstGeom prst="rect">
            <a:avLst/>
          </a:prstGeom>
          <a:noFill/>
        </p:spPr>
        <p:txBody>
          <a:bodyPr wrap="square" lIns="36576" rIns="36576" tIns="18288" bIns="18288" anchor="t">
            <a:spAutoFit/>
          </a:bodyPr>
          <a:lstStyle/>
          <a:p>
            <a:pPr algn="l">
              <a:lnSpc>
                <a:spcPct val="105000"/>
              </a:lnSpc>
              <a:spcAft>
                <a:spcPts val="200"/>
              </a:spcAft>
            </a:pPr>
            <a:r>
              <a:rPr sz="1100" b="1" i="0">
                <a:solidFill>
                  <a:srgbClr val="2BB3A3"/>
                </a:solidFill>
                <a:latin typeface="Segoe UI"/>
              </a:rPr>
              <a:t>ACCESS/RELIABILITY = #1 PAIN</a:t>
            </a:r>
          </a:p>
          <a:p>
            <a:pPr algn="l">
              <a:lnSpc>
                <a:spcPct val="105000"/>
              </a:lnSpc>
              <a:spcAft>
                <a:spcPts val="200"/>
              </a:spcAft>
            </a:pPr>
            <a:r>
              <a:rPr sz="950" b="0" i="0">
                <a:solidFill>
                  <a:srgbClr val="FFFFFF"/>
                </a:solidFill>
                <a:latin typeface="Segoe UI"/>
              </a:rPr>
              <a:t>16/108 · incl. the only demand-side Show-stopper</a:t>
            </a:r>
          </a:p>
        </p:txBody>
      </p:sp>
      <p:sp>
        <p:nvSpPr>
          <p:cNvPr id="26" name="TextBox 25"/>
          <p:cNvSpPr txBox="1"/>
          <p:nvPr/>
        </p:nvSpPr>
        <p:spPr>
          <a:xfrm>
            <a:off x="6227064" y="3675887"/>
            <a:ext cx="2606040" cy="822960"/>
          </a:xfrm>
          <a:prstGeom prst="rect">
            <a:avLst/>
          </a:prstGeom>
          <a:noFill/>
        </p:spPr>
        <p:txBody>
          <a:bodyPr wrap="square" lIns="36576" rIns="36576" tIns="18288" bIns="18288" anchor="t">
            <a:spAutoFit/>
          </a:bodyPr>
          <a:lstStyle/>
          <a:p>
            <a:pPr algn="l">
              <a:lnSpc>
                <a:spcPct val="105000"/>
              </a:lnSpc>
              <a:spcAft>
                <a:spcPts val="200"/>
              </a:spcAft>
            </a:pPr>
            <a:r>
              <a:rPr sz="1100" b="1" i="0">
                <a:solidFill>
                  <a:srgbClr val="2BB3A3"/>
                </a:solidFill>
                <a:latin typeface="Segoe UI"/>
              </a:rPr>
              <a:t>REPORTING + FUNDAMENTALS</a:t>
            </a:r>
          </a:p>
          <a:p>
            <a:pPr algn="l">
              <a:lnSpc>
                <a:spcPct val="105000"/>
              </a:lnSpc>
              <a:spcAft>
                <a:spcPts val="200"/>
              </a:spcAft>
            </a:pPr>
            <a:r>
              <a:rPr sz="950" b="0" i="0">
                <a:solidFill>
                  <a:srgbClr val="FFFFFF"/>
                </a:solidFill>
                <a:latin typeface="Segoe UI"/>
              </a:rPr>
              <a:t>51/108 = 47.2% of the census</a:t>
            </a:r>
          </a:p>
        </p:txBody>
      </p:sp>
      <p:sp>
        <p:nvSpPr>
          <p:cNvPr id="27" name="TextBox 26"/>
          <p:cNvSpPr txBox="1"/>
          <p:nvPr/>
        </p:nvSpPr>
        <p:spPr>
          <a:xfrm>
            <a:off x="8951976" y="3675887"/>
            <a:ext cx="2606040" cy="822960"/>
          </a:xfrm>
          <a:prstGeom prst="rect">
            <a:avLst/>
          </a:prstGeom>
          <a:noFill/>
        </p:spPr>
        <p:txBody>
          <a:bodyPr wrap="square" lIns="36576" rIns="36576" tIns="18288" bIns="18288" anchor="t">
            <a:spAutoFit/>
          </a:bodyPr>
          <a:lstStyle/>
          <a:p>
            <a:pPr algn="l">
              <a:lnSpc>
                <a:spcPct val="105000"/>
              </a:lnSpc>
              <a:spcAft>
                <a:spcPts val="200"/>
              </a:spcAft>
            </a:pPr>
            <a:r>
              <a:rPr sz="1100" b="1" i="0">
                <a:solidFill>
                  <a:srgbClr val="2BB3A3"/>
                </a:solidFill>
                <a:latin typeface="Segoe UI"/>
              </a:rPr>
              <a:t>DIRECT AI DEMAND</a:t>
            </a:r>
          </a:p>
          <a:p>
            <a:pPr algn="l">
              <a:lnSpc>
                <a:spcPct val="105000"/>
              </a:lnSpc>
              <a:spcAft>
                <a:spcPts val="200"/>
              </a:spcAft>
            </a:pPr>
            <a:r>
              <a:rPr sz="950" b="0" i="0">
                <a:solidFill>
                  <a:srgbClr val="FFFFFF"/>
                </a:solidFill>
                <a:latin typeface="Segoe UI"/>
              </a:rPr>
              <a:t>0 / 108</a:t>
            </a:r>
          </a:p>
        </p:txBody>
      </p:sp>
      <p:sp>
        <p:nvSpPr>
          <p:cNvPr id="28" name="TextBox 27"/>
          <p:cNvSpPr txBox="1"/>
          <p:nvPr/>
        </p:nvSpPr>
        <p:spPr>
          <a:xfrm>
            <a:off x="548640" y="4681728"/>
            <a:ext cx="11064240" cy="1600200"/>
          </a:xfrm>
          <a:prstGeom prst="rect">
            <a:avLst/>
          </a:prstGeom>
          <a:noFill/>
        </p:spPr>
        <p:txBody>
          <a:bodyPr wrap="square" lIns="36576" rIns="36576" tIns="18288" bIns="18288" anchor="t">
            <a:spAutoFit/>
          </a:bodyPr>
          <a:lstStyle/>
          <a:p>
            <a:pPr algn="l">
              <a:lnSpc>
                <a:spcPct val="110000"/>
              </a:lnSpc>
              <a:spcAft>
                <a:spcPts val="600"/>
              </a:spcAft>
            </a:pPr>
            <a:r>
              <a:rPr sz="1150" b="1" i="0">
                <a:solidFill>
                  <a:srgbClr val="1F3A5F"/>
                </a:solidFill>
                <a:latin typeface="Segoe UI"/>
              </a:rPr>
              <a:t>Where growth sits: </a:t>
            </a:r>
            <a:r>
              <a:rPr sz="1150" b="0" i="0">
                <a:solidFill>
                  <a:srgbClr val="333B47"/>
                </a:solidFill>
                <a:latin typeface="Segoe UI"/>
              </a:rPr>
              <a:t>net-new enterprise (same buying center, strong evidence) + LMM diversification (provisional thesis: $5M–$50M sweet spot, retiring-founder wave — market-unvalidated; four untested kill-conditions).</a:t>
            </a:r>
          </a:p>
          <a:p>
            <a:pPr algn="l">
              <a:lnSpc>
                <a:spcPct val="110000"/>
              </a:lnSpc>
              <a:spcAft>
                <a:spcPts val="600"/>
              </a:spcAft>
            </a:pPr>
            <a:r>
              <a:rPr sz="1150" b="1" i="0">
                <a:solidFill>
                  <a:srgbClr val="1F3A5F"/>
                </a:solidFill>
                <a:latin typeface="Segoe UI"/>
              </a:rPr>
              <a:t>Resolved posture: </a:t>
            </a:r>
            <a:r>
              <a:rPr sz="1150" b="0" i="0">
                <a:solidFill>
                  <a:srgbClr val="333B47"/>
                </a:solidFill>
                <a:latin typeface="Segoe UI"/>
              </a:rPr>
              <a:t>Hedge, sequenced (BTDR-0004) — the evidence asymmetry is exactly why.</a:t>
            </a:r>
          </a:p>
          <a:p>
            <a:pPr algn="l">
              <a:lnSpc>
                <a:spcPct val="110000"/>
              </a:lnSpc>
              <a:spcAft>
                <a:spcPts val="600"/>
              </a:spcAft>
            </a:pPr>
            <a:r>
              <a:rPr sz="1150" b="1" i="0">
                <a:solidFill>
                  <a:srgbClr val="9A6A00"/>
                </a:solidFill>
                <a:latin typeface="Segoe UI"/>
              </a:rPr>
              <a:t>Flags: </a:t>
            </a:r>
            <a:r>
              <a:rPr sz="1150" b="0" i="1">
                <a:solidFill>
                  <a:srgbClr val="9A6A00"/>
                </a:solidFill>
                <a:latin typeface="Segoe UI"/>
              </a:rPr>
              <a:t>no LMM sizing · thin LMM personas.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
            <a:ext cx="9692640" cy="822960"/>
          </a:xfrm>
          <a:prstGeom prst="rect">
            <a:avLst/>
          </a:prstGeom>
          <a:noFill/>
        </p:spPr>
        <p:txBody>
          <a:bodyPr wrap="square" lIns="36576" rIns="36576" tIns="18288" bIns="18288" anchor="t">
            <a:spAutoFit/>
          </a:bodyPr>
          <a:lstStyle/>
          <a:p>
            <a:pPr algn="l">
              <a:lnSpc>
                <a:spcPct val="106000"/>
              </a:lnSpc>
              <a:spcAft>
                <a:spcPts val="100"/>
              </a:spcAft>
            </a:pPr>
            <a:r>
              <a:rPr sz="1100" b="1" i="0">
                <a:solidFill>
                  <a:srgbClr val="2BB3A3"/>
                </a:solidFill>
                <a:latin typeface="Segoe UI"/>
              </a:rPr>
              <a:t>WHAT WE HAVE · WHAT WE OWE</a:t>
            </a:r>
          </a:p>
          <a:p>
            <a:pPr algn="l">
              <a:lnSpc>
                <a:spcPct val="106000"/>
              </a:lnSpc>
              <a:spcAft>
                <a:spcPts val="100"/>
              </a:spcAft>
            </a:pPr>
            <a:r>
              <a:rPr sz="2500" b="1" i="0">
                <a:solidFill>
                  <a:srgbClr val="1F3A5F"/>
                </a:solidFill>
                <a:latin typeface="Segoe UI"/>
              </a:rPr>
              <a:t>Capabilities</a:t>
            </a:r>
          </a:p>
        </p:txBody>
      </p:sp>
      <p:sp>
        <p:nvSpPr>
          <p:cNvPr id="4" name="Rounded Rectangle 3"/>
          <p:cNvSpPr/>
          <p:nvPr/>
        </p:nvSpPr>
        <p:spPr>
          <a:xfrm>
            <a:off x="10561320" y="347472"/>
            <a:ext cx="1097280" cy="384048"/>
          </a:xfrm>
          <a:prstGeom prst="roundRect">
            <a:avLst>
              <a:gd name="adj" fmla="val 50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100" b="1" i="0">
                <a:solidFill>
                  <a:srgbClr val="FFFFFF"/>
                </a:solidFill>
                <a:latin typeface="Segoe UI"/>
              </a:rPr>
              <a:t>M08</a:t>
            </a:r>
          </a:p>
        </p:txBody>
      </p:sp>
      <p:sp>
        <p:nvSpPr>
          <p:cNvPr id="5" name="TextBox 4"/>
          <p:cNvSpPr txBox="1"/>
          <p:nvPr/>
        </p:nvSpPr>
        <p:spPr>
          <a:xfrm>
            <a:off x="548640" y="6455664"/>
            <a:ext cx="8229600" cy="320040"/>
          </a:xfrm>
          <a:prstGeom prst="rect">
            <a:avLst/>
          </a:prstGeom>
          <a:noFill/>
        </p:spPr>
        <p:txBody>
          <a:bodyPr wrap="square" lIns="36576" rIns="36576" tIns="18288" bIns="18288" anchor="t">
            <a:spAutoFit/>
          </a:bodyPr>
          <a:lstStyle/>
          <a:p>
            <a:pPr algn="l">
              <a:lnSpc>
                <a:spcPct val="106000"/>
              </a:lnSpc>
              <a:spcAft>
                <a:spcPts val="0"/>
              </a:spcAft>
            </a:pPr>
            <a:r>
              <a:rPr sz="900" b="0" i="0">
                <a:solidFill>
                  <a:srgbClr val="8A94A6"/>
                </a:solidFill>
                <a:latin typeface="Segoe UI"/>
              </a:rPr>
              <a:t>Devensoft  ·  How We Win — Business Transformation  ·  Confidential</a:t>
            </a:r>
          </a:p>
        </p:txBody>
      </p:sp>
      <p:sp>
        <p:nvSpPr>
          <p:cNvPr id="6" name="TextBox 5"/>
          <p:cNvSpPr txBox="1"/>
          <p:nvPr/>
        </p:nvSpPr>
        <p:spPr>
          <a:xfrm>
            <a:off x="11338560" y="6455664"/>
            <a:ext cx="548640" cy="320040"/>
          </a:xfrm>
          <a:prstGeom prst="rect">
            <a:avLst/>
          </a:prstGeom>
          <a:noFill/>
        </p:spPr>
        <p:txBody>
          <a:bodyPr wrap="square" lIns="36576" rIns="36576" tIns="18288" bIns="18288" anchor="t">
            <a:spAutoFit/>
          </a:bodyPr>
          <a:lstStyle/>
          <a:p>
            <a:pPr algn="r">
              <a:lnSpc>
                <a:spcPct val="106000"/>
              </a:lnSpc>
              <a:spcAft>
                <a:spcPts val="0"/>
              </a:spcAft>
            </a:pPr>
            <a:r>
              <a:rPr sz="900" b="0" i="0">
                <a:solidFill>
                  <a:srgbClr val="8A94A6"/>
                </a:solidFill>
                <a:latin typeface="Segoe UI"/>
              </a:rPr>
              <a:t>6 / 10</a:t>
            </a:r>
          </a:p>
        </p:txBody>
      </p:sp>
      <p:sp>
        <p:nvSpPr>
          <p:cNvPr id="7" name="TextBox 6"/>
          <p:cNvSpPr txBox="1"/>
          <p:nvPr/>
        </p:nvSpPr>
        <p:spPr>
          <a:xfrm>
            <a:off x="548640" y="1188720"/>
            <a:ext cx="11064240" cy="320040"/>
          </a:xfrm>
          <a:prstGeom prst="rect">
            <a:avLst/>
          </a:prstGeom>
          <a:noFill/>
        </p:spPr>
        <p:txBody>
          <a:bodyPr wrap="square" lIns="36576" rIns="36576" tIns="18288" bIns="18288" anchor="t">
            <a:spAutoFit/>
          </a:bodyPr>
          <a:lstStyle/>
          <a:p>
            <a:pPr algn="l">
              <a:lnSpc>
                <a:spcPct val="106000"/>
              </a:lnSpc>
              <a:spcAft>
                <a:spcPts val="0"/>
              </a:spcAft>
            </a:pPr>
            <a:r>
              <a:rPr sz="1200" b="0" i="0">
                <a:solidFill>
                  <a:srgbClr val="333B47"/>
                </a:solidFill>
                <a:latin typeface="Segoe UI"/>
              </a:rPr>
              <a:t>Four tiers, every line traced to evidence:</a:t>
            </a:r>
          </a:p>
        </p:txBody>
      </p:sp>
      <p:sp>
        <p:nvSpPr>
          <p:cNvPr id="8" name="Rounded Rectangle 7"/>
          <p:cNvSpPr/>
          <p:nvPr/>
        </p:nvSpPr>
        <p:spPr>
          <a:xfrm>
            <a:off x="548640" y="1572768"/>
            <a:ext cx="11064240" cy="1408176"/>
          </a:xfrm>
          <a:prstGeom prst="roundRect">
            <a:avLst>
              <a:gd name="adj" fmla="val 4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48640" y="1572768"/>
            <a:ext cx="73152" cy="1408176"/>
          </a:xfrm>
          <a:prstGeom prst="rect">
            <a:avLst/>
          </a:prstGeom>
          <a:solidFill>
            <a:srgbClr val="2E9E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31520" y="1618488"/>
            <a:ext cx="10789920" cy="1316736"/>
          </a:xfrm>
          <a:prstGeom prst="rect">
            <a:avLst/>
          </a:prstGeom>
          <a:noFill/>
        </p:spPr>
        <p:txBody>
          <a:bodyPr wrap="square" lIns="36576" rIns="36576" tIns="18288" bIns="18288" anchor="t">
            <a:spAutoFit/>
          </a:bodyPr>
          <a:lstStyle/>
          <a:p>
            <a:pPr algn="l">
              <a:lnSpc>
                <a:spcPct val="105000"/>
              </a:lnSpc>
              <a:spcAft>
                <a:spcPts val="200"/>
              </a:spcAft>
            </a:pPr>
            <a:r>
              <a:rPr sz="1050" b="1" i="0">
                <a:solidFill>
                  <a:srgbClr val="2E9E3B"/>
                </a:solidFill>
                <a:latin typeface="Segoe UI"/>
              </a:rPr>
              <a:t>CORE IP — SETTLED</a:t>
            </a:r>
          </a:p>
          <a:p>
            <a:pPr algn="l">
              <a:lnSpc>
                <a:spcPct val="105000"/>
              </a:lnSpc>
              <a:spcAft>
                <a:spcPts val="200"/>
              </a:spcAft>
            </a:pPr>
            <a:r>
              <a:rPr sz="1000" b="1" i="0">
                <a:solidFill>
                  <a:srgbClr val="2E9E3B"/>
                </a:solidFill>
                <a:latin typeface="Segoe UI"/>
              </a:rPr>
              <a:t>▪  </a:t>
            </a:r>
            <a:r>
              <a:rPr sz="1050" b="1" i="0">
                <a:solidFill>
                  <a:srgbClr val="1F3A5F"/>
                </a:solidFill>
                <a:latin typeface="Segoe UI"/>
              </a:rPr>
              <a:t>End-to-end lifecycle integration</a:t>
            </a:r>
            <a:r>
              <a:rPr sz="1000" b="0" i="0">
                <a:solidFill>
                  <a:srgbClr val="333B47"/>
                </a:solidFill>
                <a:latin typeface="Segoe UI"/>
              </a:rPr>
              <a:t> — five pillars, one shared data model · honest fit: v23 = zero native stages, back-half real-but-config-shaped (63/75)</a:t>
            </a:r>
          </a:p>
          <a:p>
            <a:pPr algn="l">
              <a:lnSpc>
                <a:spcPct val="105000"/>
              </a:lnSpc>
              <a:spcAft>
                <a:spcPts val="200"/>
              </a:spcAft>
            </a:pPr>
            <a:r>
              <a:rPr sz="1000" b="1" i="0">
                <a:solidFill>
                  <a:srgbClr val="2E9E3B"/>
                </a:solidFill>
                <a:latin typeface="Segoe UI"/>
              </a:rPr>
              <a:t>▪  </a:t>
            </a:r>
            <a:r>
              <a:rPr sz="1050" b="1" i="0">
                <a:solidFill>
                  <a:srgbClr val="1F3A5F"/>
                </a:solidFill>
                <a:latin typeface="Segoe UI"/>
              </a:rPr>
              <a:t>Reporting &amp; Analytics</a:t>
            </a:r>
            <a:r>
              <a:rPr sz="1000" b="0" i="0">
                <a:solidFill>
                  <a:srgbClr val="333B47"/>
                </a:solidFill>
                <a:latin typeface="Segoe UI"/>
              </a:rPr>
              <a:t> — #1 demand — three-stream convergence</a:t>
            </a:r>
          </a:p>
          <a:p>
            <a:pPr algn="l">
              <a:lnSpc>
                <a:spcPct val="105000"/>
              </a:lnSpc>
              <a:spcAft>
                <a:spcPts val="200"/>
              </a:spcAft>
            </a:pPr>
            <a:r>
              <a:rPr sz="1000" b="1" i="0">
                <a:solidFill>
                  <a:srgbClr val="2E9E3B"/>
                </a:solidFill>
                <a:latin typeface="Segoe UI"/>
              </a:rPr>
              <a:t>▪  </a:t>
            </a:r>
            <a:r>
              <a:rPr sz="1050" b="1" i="0">
                <a:solidFill>
                  <a:srgbClr val="1F3A5F"/>
                </a:solidFill>
                <a:latin typeface="Segoe UI"/>
              </a:rPr>
              <a:t>Audit log</a:t>
            </a:r>
            <a:r>
              <a:rPr sz="1000" b="0" i="0">
                <a:solidFill>
                  <a:srgbClr val="333B47"/>
                </a:solidFill>
                <a:latin typeface="Segoe UI"/>
              </a:rPr>
              <a:t> — shipped, uncontested, regulator-ready</a:t>
            </a:r>
          </a:p>
        </p:txBody>
      </p:sp>
      <p:sp>
        <p:nvSpPr>
          <p:cNvPr id="11" name="Rounded Rectangle 10"/>
          <p:cNvSpPr/>
          <p:nvPr/>
        </p:nvSpPr>
        <p:spPr>
          <a:xfrm>
            <a:off x="548640" y="3090672"/>
            <a:ext cx="11064240" cy="1408176"/>
          </a:xfrm>
          <a:prstGeom prst="roundRect">
            <a:avLst>
              <a:gd name="adj" fmla="val 4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48640" y="3090672"/>
            <a:ext cx="73152" cy="1408176"/>
          </a:xfrm>
          <a:prstGeom prst="rect">
            <a:avLst/>
          </a:prstGeom>
          <a:solidFill>
            <a:srgbClr val="F5A62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31520" y="3136391"/>
            <a:ext cx="10789920" cy="1316736"/>
          </a:xfrm>
          <a:prstGeom prst="rect">
            <a:avLst/>
          </a:prstGeom>
          <a:noFill/>
        </p:spPr>
        <p:txBody>
          <a:bodyPr wrap="square" lIns="36576" rIns="36576" tIns="18288" bIns="18288" anchor="t">
            <a:spAutoFit/>
          </a:bodyPr>
          <a:lstStyle/>
          <a:p>
            <a:pPr algn="l">
              <a:lnSpc>
                <a:spcPct val="105000"/>
              </a:lnSpc>
              <a:spcAft>
                <a:spcPts val="200"/>
              </a:spcAft>
            </a:pPr>
            <a:r>
              <a:rPr sz="1050" b="1" i="0">
                <a:solidFill>
                  <a:srgbClr val="F5A623"/>
                </a:solidFill>
                <a:latin typeface="Segoe UI"/>
              </a:rPr>
              <a:t>CORE IP — CANDIDATES  (fund / throttle / defer — leadership ask)</a:t>
            </a:r>
          </a:p>
          <a:p>
            <a:pPr algn="l">
              <a:lnSpc>
                <a:spcPct val="105000"/>
              </a:lnSpc>
              <a:spcAft>
                <a:spcPts val="200"/>
              </a:spcAft>
            </a:pPr>
            <a:r>
              <a:rPr sz="1000" b="1" i="0">
                <a:solidFill>
                  <a:srgbClr val="F5A623"/>
                </a:solidFill>
                <a:latin typeface="Segoe UI"/>
              </a:rPr>
              <a:t>▪  </a:t>
            </a:r>
            <a:r>
              <a:rPr sz="1050" b="1" i="0">
                <a:solidFill>
                  <a:srgbClr val="1F3A5F"/>
                </a:solidFill>
                <a:latin typeface="Segoe UI"/>
              </a:rPr>
              <a:t>Integration/PMI-seam AI</a:t>
            </a:r>
            <a:r>
              <a:rPr sz="1000" b="0" i="0">
                <a:solidFill>
                  <a:srgbClr val="333B47"/>
                </a:solidFill>
                <a:latin typeface="Segoe UI"/>
              </a:rPr>
              <a:t> — no rival ships it</a:t>
            </a:r>
          </a:p>
          <a:p>
            <a:pPr algn="l">
              <a:lnSpc>
                <a:spcPct val="105000"/>
              </a:lnSpc>
              <a:spcAft>
                <a:spcPts val="200"/>
              </a:spcAft>
            </a:pPr>
            <a:r>
              <a:rPr sz="1000" b="1" i="0">
                <a:solidFill>
                  <a:srgbClr val="F5A623"/>
                </a:solidFill>
                <a:latin typeface="Segoe UI"/>
              </a:rPr>
              <a:t>▪  </a:t>
            </a:r>
            <a:r>
              <a:rPr sz="1050" b="1" i="0">
                <a:solidFill>
                  <a:srgbClr val="1F3A5F"/>
                </a:solidFill>
                <a:latin typeface="Segoe UI"/>
              </a:rPr>
              <a:t>DevenMCP agent-led onboarding</a:t>
            </a:r>
            <a:r>
              <a:rPr sz="1000" b="0" i="0">
                <a:solidFill>
                  <a:srgbClr val="333B47"/>
                </a:solidFill>
                <a:latin typeface="Segoe UI"/>
              </a:rPr>
              <a:t> — vision bet</a:t>
            </a:r>
          </a:p>
          <a:p>
            <a:pPr algn="l">
              <a:lnSpc>
                <a:spcPct val="105000"/>
              </a:lnSpc>
              <a:spcAft>
                <a:spcPts val="200"/>
              </a:spcAft>
            </a:pPr>
            <a:r>
              <a:rPr sz="1000" b="1" i="0">
                <a:solidFill>
                  <a:srgbClr val="F5A623"/>
                </a:solidFill>
                <a:latin typeface="Segoe UI"/>
              </a:rPr>
              <a:t>▪  </a:t>
            </a:r>
            <a:r>
              <a:rPr sz="1050" b="1" i="0">
                <a:solidFill>
                  <a:srgbClr val="1F3A5F"/>
                </a:solidFill>
                <a:latin typeface="Segoe UI"/>
              </a:rPr>
              <a:t>Security &amp; Compliance maturity</a:t>
            </a:r>
            <a:r>
              <a:rPr sz="1000" b="0" i="0">
                <a:solidFill>
                  <a:srgbClr val="333B47"/>
                </a:solidFill>
                <a:latin typeface="Segoe UI"/>
              </a:rPr>
              <a:t> — conditional on the unverified 53-Q report</a:t>
            </a:r>
          </a:p>
        </p:txBody>
      </p:sp>
      <p:sp>
        <p:nvSpPr>
          <p:cNvPr id="14" name="Rounded Rectangle 13"/>
          <p:cNvSpPr/>
          <p:nvPr/>
        </p:nvSpPr>
        <p:spPr>
          <a:xfrm>
            <a:off x="548640" y="4608576"/>
            <a:ext cx="11064240" cy="1097280"/>
          </a:xfrm>
          <a:prstGeom prst="roundRect">
            <a:avLst>
              <a:gd name="adj" fmla="val 4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548640" y="4608576"/>
            <a:ext cx="73152" cy="1097280"/>
          </a:xfrm>
          <a:prstGeom prst="rect">
            <a:avLst/>
          </a:prstGeom>
          <a:solidFill>
            <a:srgbClr val="D002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31520" y="4654296"/>
            <a:ext cx="10789920" cy="1005840"/>
          </a:xfrm>
          <a:prstGeom prst="rect">
            <a:avLst/>
          </a:prstGeom>
          <a:noFill/>
        </p:spPr>
        <p:txBody>
          <a:bodyPr wrap="square" lIns="36576" rIns="36576" tIns="18288" bIns="18288" anchor="t">
            <a:spAutoFit/>
          </a:bodyPr>
          <a:lstStyle/>
          <a:p>
            <a:pPr algn="l">
              <a:lnSpc>
                <a:spcPct val="105000"/>
              </a:lnSpc>
              <a:spcAft>
                <a:spcPts val="200"/>
              </a:spcAft>
            </a:pPr>
            <a:r>
              <a:rPr sz="1050" b="1" i="0">
                <a:solidFill>
                  <a:srgbClr val="D0021B"/>
                </a:solidFill>
                <a:latin typeface="Segoe UI"/>
              </a:rPr>
              <a:t>FOUNDATIONS — THE BROKEN FLOOR</a:t>
            </a:r>
          </a:p>
          <a:p>
            <a:pPr algn="l">
              <a:lnSpc>
                <a:spcPct val="105000"/>
              </a:lnSpc>
              <a:spcAft>
                <a:spcPts val="200"/>
              </a:spcAft>
            </a:pPr>
            <a:r>
              <a:rPr sz="1000" b="1" i="0">
                <a:solidFill>
                  <a:srgbClr val="D0021B"/>
                </a:solidFill>
                <a:latin typeface="Segoe UI"/>
              </a:rPr>
              <a:t>▪  </a:t>
            </a:r>
            <a:r>
              <a:rPr sz="1050" b="1" i="0">
                <a:solidFill>
                  <a:srgbClr val="1F3A5F"/>
                </a:solidFill>
                <a:latin typeface="Segoe UI"/>
              </a:rPr>
              <a:t>Access/reliability basics</a:t>
            </a:r>
            <a:r>
              <a:rPr sz="1000" b="0" i="0">
                <a:solidFill>
                  <a:srgbClr val="333B47"/>
                </a:solidFill>
                <a:latin typeface="Segoe UI"/>
              </a:rPr>
              <a:t> — #1 pain</a:t>
            </a:r>
          </a:p>
          <a:p>
            <a:pPr algn="l">
              <a:lnSpc>
                <a:spcPct val="105000"/>
              </a:lnSpc>
              <a:spcAft>
                <a:spcPts val="200"/>
              </a:spcAft>
            </a:pPr>
            <a:r>
              <a:rPr sz="1000" b="1" i="0">
                <a:solidFill>
                  <a:srgbClr val="D0021B"/>
                </a:solidFill>
                <a:latin typeface="Segoe UI"/>
              </a:rPr>
              <a:t>▪  </a:t>
            </a:r>
            <a:r>
              <a:rPr sz="1050" b="1" i="0">
                <a:solidFill>
                  <a:srgbClr val="1F3A5F"/>
                </a:solidFill>
                <a:latin typeface="Segoe UI"/>
              </a:rPr>
              <a:t>UX/configuration-debt remediation</a:t>
            </a:r>
            <a:r>
              <a:rPr sz="1000" b="0" i="0">
                <a:solidFill>
                  <a:srgbClr val="333B47"/>
                </a:solidFill>
                <a:latin typeface="Segoe UI"/>
              </a:rPr>
              <a:t> — 20+ onboarding sessions · 30–40% utilization · ~32% churn risk from bad first experience</a:t>
            </a:r>
          </a:p>
        </p:txBody>
      </p:sp>
      <p:sp>
        <p:nvSpPr>
          <p:cNvPr id="17" name="Rounded Rectangle 16"/>
          <p:cNvSpPr/>
          <p:nvPr/>
        </p:nvSpPr>
        <p:spPr>
          <a:xfrm>
            <a:off x="548640" y="5815584"/>
            <a:ext cx="11064240" cy="1097280"/>
          </a:xfrm>
          <a:prstGeom prst="roundRect">
            <a:avLst>
              <a:gd name="adj" fmla="val 4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48640" y="5815584"/>
            <a:ext cx="73152" cy="1097280"/>
          </a:xfrm>
          <a:prstGeom prst="rect">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31520" y="5861304"/>
            <a:ext cx="10789920" cy="1005840"/>
          </a:xfrm>
          <a:prstGeom prst="rect">
            <a:avLst/>
          </a:prstGeom>
          <a:noFill/>
        </p:spPr>
        <p:txBody>
          <a:bodyPr wrap="square" lIns="36576" rIns="36576" tIns="18288" bIns="18288" anchor="t">
            <a:spAutoFit/>
          </a:bodyPr>
          <a:lstStyle/>
          <a:p>
            <a:pPr algn="l">
              <a:lnSpc>
                <a:spcPct val="105000"/>
              </a:lnSpc>
              <a:spcAft>
                <a:spcPts val="200"/>
              </a:spcAft>
            </a:pPr>
            <a:r>
              <a:rPr sz="1050" b="1" i="0">
                <a:solidFill>
                  <a:srgbClr val="2A4A73"/>
                </a:solidFill>
                <a:latin typeface="Segoe UI"/>
              </a:rPr>
              <a:t>ENABLERS</a:t>
            </a:r>
          </a:p>
          <a:p>
            <a:pPr algn="l">
              <a:lnSpc>
                <a:spcPct val="105000"/>
              </a:lnSpc>
              <a:spcAft>
                <a:spcPts val="200"/>
              </a:spcAft>
            </a:pPr>
            <a:r>
              <a:rPr sz="1000" b="1" i="0">
                <a:solidFill>
                  <a:srgbClr val="2A4A73"/>
                </a:solidFill>
                <a:latin typeface="Segoe UI"/>
              </a:rPr>
              <a:t>▪  </a:t>
            </a:r>
            <a:r>
              <a:rPr sz="1050" b="1" i="0">
                <a:solidFill>
                  <a:srgbClr val="1F3A5F"/>
                </a:solidFill>
                <a:latin typeface="Segoe UI"/>
              </a:rPr>
              <a:t>Modularization · FE/BE decoupling</a:t>
            </a:r>
          </a:p>
          <a:p>
            <a:pPr algn="l">
              <a:lnSpc>
                <a:spcPct val="105000"/>
              </a:lnSpc>
              <a:spcAft>
                <a:spcPts val="200"/>
              </a:spcAft>
            </a:pPr>
            <a:r>
              <a:rPr sz="1000" b="1" i="0">
                <a:solidFill>
                  <a:srgbClr val="2A4A73"/>
                </a:solidFill>
                <a:latin typeface="Segoe UI"/>
              </a:rPr>
              <a:t>▪  </a:t>
            </a:r>
            <a:r>
              <a:rPr sz="1050" b="1" i="0">
                <a:solidFill>
                  <a:srgbClr val="1F3A5F"/>
                </a:solidFill>
                <a:latin typeface="Segoe UI"/>
              </a:rPr>
              <a:t>DevenConnect API</a:t>
            </a:r>
            <a:r>
              <a:rPr sz="1000" b="0" i="0">
                <a:solidFill>
                  <a:srgbClr val="333B47"/>
                </a:solidFill>
                <a:latin typeface="Segoe UI"/>
              </a:rPr>
              <a:t> — Level-3 REST · working proof-of-consumer over 13 entities</a:t>
            </a:r>
          </a:p>
        </p:txBody>
      </p:sp>
      <p:sp>
        <p:nvSpPr>
          <p:cNvPr id="20" name="Rounded Rectangle 19"/>
          <p:cNvSpPr/>
          <p:nvPr/>
        </p:nvSpPr>
        <p:spPr>
          <a:xfrm>
            <a:off x="548640" y="7022592"/>
            <a:ext cx="11064240" cy="1408176"/>
          </a:xfrm>
          <a:prstGeom prst="roundRect">
            <a:avLst>
              <a:gd name="adj" fmla="val 4000"/>
            </a:avLst>
          </a:prstGeom>
          <a:solidFill>
            <a:srgbClr val="FAFBFC"/>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548640" y="7022592"/>
            <a:ext cx="73152" cy="1408176"/>
          </a:xfrm>
          <a:prstGeom prst="rect">
            <a:avLst/>
          </a:prstGeom>
          <a:solidFill>
            <a:srgbClr val="8A94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731520" y="7068312"/>
            <a:ext cx="10789920" cy="1316736"/>
          </a:xfrm>
          <a:prstGeom prst="rect">
            <a:avLst/>
          </a:prstGeom>
          <a:noFill/>
        </p:spPr>
        <p:txBody>
          <a:bodyPr wrap="square" lIns="36576" rIns="36576" tIns="18288" bIns="18288" anchor="t">
            <a:spAutoFit/>
          </a:bodyPr>
          <a:lstStyle/>
          <a:p>
            <a:pPr algn="l">
              <a:lnSpc>
                <a:spcPct val="105000"/>
              </a:lnSpc>
              <a:spcAft>
                <a:spcPts val="200"/>
              </a:spcAft>
            </a:pPr>
            <a:r>
              <a:rPr sz="1050" b="1" i="0">
                <a:solidFill>
                  <a:srgbClr val="1F3A5F"/>
                </a:solidFill>
                <a:latin typeface="Segoe UI"/>
              </a:rPr>
              <a:t>OUTSOURCE / NON-BUILD</a:t>
            </a:r>
          </a:p>
          <a:p>
            <a:pPr algn="l">
              <a:lnSpc>
                <a:spcPct val="105000"/>
              </a:lnSpc>
              <a:spcAft>
                <a:spcPts val="200"/>
              </a:spcAft>
            </a:pPr>
            <a:r>
              <a:rPr sz="1000" b="1" i="0">
                <a:solidFill>
                  <a:srgbClr val="8A94A6"/>
                </a:solidFill>
                <a:latin typeface="Segoe UI"/>
              </a:rPr>
              <a:t>▪  </a:t>
            </a:r>
            <a:r>
              <a:rPr sz="1050" b="1" i="0">
                <a:solidFill>
                  <a:srgbClr val="1F3A5F"/>
                </a:solidFill>
                <a:latin typeface="Segoe UI"/>
              </a:rPr>
              <a:t>Buy</a:t>
            </a:r>
            <a:r>
              <a:rPr sz="1000" b="0" i="0">
                <a:solidFill>
                  <a:srgbClr val="333B47"/>
                </a:solidFill>
                <a:latin typeface="Segoe UI"/>
              </a:rPr>
              <a:t> — SSRS engine · auth (BTDR-0008)</a:t>
            </a:r>
          </a:p>
          <a:p>
            <a:pPr algn="l">
              <a:lnSpc>
                <a:spcPct val="105000"/>
              </a:lnSpc>
              <a:spcAft>
                <a:spcPts val="200"/>
              </a:spcAft>
            </a:pPr>
            <a:r>
              <a:rPr sz="1000" b="1" i="0">
                <a:solidFill>
                  <a:srgbClr val="8A94A6"/>
                </a:solidFill>
                <a:latin typeface="Segoe UI"/>
              </a:rPr>
              <a:t>▪  </a:t>
            </a:r>
            <a:r>
              <a:rPr sz="1050" b="1" i="0">
                <a:solidFill>
                  <a:srgbClr val="1F3A5F"/>
                </a:solidFill>
                <a:latin typeface="Segoe UI"/>
              </a:rPr>
              <a:t>Don't build</a:t>
            </a:r>
            <a:r>
              <a:rPr sz="1000" b="0" i="0">
                <a:solidFill>
                  <a:srgbClr val="333B47"/>
                </a:solidFill>
                <a:latin typeface="Segoe UI"/>
              </a:rPr>
              <a:t> — commodity diligence-AI</a:t>
            </a:r>
          </a:p>
          <a:p>
            <a:pPr algn="l">
              <a:lnSpc>
                <a:spcPct val="105000"/>
              </a:lnSpc>
              <a:spcAft>
                <a:spcPts val="200"/>
              </a:spcAft>
            </a:pPr>
            <a:r>
              <a:rPr sz="1000" b="1" i="0">
                <a:solidFill>
                  <a:srgbClr val="8A94A6"/>
                </a:solidFill>
                <a:latin typeface="Segoe UI"/>
              </a:rPr>
              <a:t>▪  </a:t>
            </a:r>
            <a:r>
              <a:rPr sz="1050" b="1" i="0">
                <a:solidFill>
                  <a:srgbClr val="1F3A5F"/>
                </a:solidFill>
                <a:latin typeface="Segoe UI"/>
              </a:rPr>
              <a:t>Customer-supplies</a:t>
            </a:r>
            <a:r>
              <a:rPr sz="1000" b="0" i="0">
                <a:solidFill>
                  <a:srgbClr val="333B47"/>
                </a:solidFill>
                <a:latin typeface="Segoe UI"/>
              </a:rPr>
              <a:t> — BYOM at enterprise</a:t>
            </a:r>
          </a:p>
        </p:txBody>
      </p:sp>
      <p:sp>
        <p:nvSpPr>
          <p:cNvPr id="23" name="TextBox 22"/>
          <p:cNvSpPr txBox="1"/>
          <p:nvPr/>
        </p:nvSpPr>
        <p:spPr>
          <a:xfrm>
            <a:off x="548640" y="8540496"/>
            <a:ext cx="11064240" cy="320040"/>
          </a:xfrm>
          <a:prstGeom prst="rect">
            <a:avLst/>
          </a:prstGeom>
          <a:noFill/>
        </p:spPr>
        <p:txBody>
          <a:bodyPr wrap="square" lIns="36576" rIns="36576" tIns="18288" bIns="18288" anchor="t">
            <a:spAutoFit/>
          </a:bodyPr>
          <a:lstStyle/>
          <a:p>
            <a:pPr algn="l">
              <a:lnSpc>
                <a:spcPct val="106000"/>
              </a:lnSpc>
              <a:spcAft>
                <a:spcPts val="0"/>
              </a:spcAft>
            </a:pPr>
            <a:r>
              <a:rPr sz="950" b="0" i="1">
                <a:solidFill>
                  <a:srgbClr val="8A94A6"/>
                </a:solidFill>
                <a:latin typeface="Segoe UI"/>
              </a:rPr>
              <a:t>Fog named: validation-not-introspectable API gap · 53-Q report unopened · extraction-path fork (→ roadmap).</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
            <a:ext cx="9692640" cy="822960"/>
          </a:xfrm>
          <a:prstGeom prst="rect">
            <a:avLst/>
          </a:prstGeom>
          <a:noFill/>
        </p:spPr>
        <p:txBody>
          <a:bodyPr wrap="square" lIns="36576" rIns="36576" tIns="18288" bIns="18288" anchor="t">
            <a:spAutoFit/>
          </a:bodyPr>
          <a:lstStyle/>
          <a:p>
            <a:pPr algn="l">
              <a:lnSpc>
                <a:spcPct val="106000"/>
              </a:lnSpc>
              <a:spcAft>
                <a:spcPts val="100"/>
              </a:spcAft>
            </a:pPr>
            <a:r>
              <a:rPr sz="1100" b="1" i="0">
                <a:solidFill>
                  <a:srgbClr val="2BB3A3"/>
                </a:solidFill>
                <a:latin typeface="Segoe UI"/>
              </a:rPr>
              <a:t>STRAIGHT TALK</a:t>
            </a:r>
          </a:p>
          <a:p>
            <a:pPr algn="l">
              <a:lnSpc>
                <a:spcPct val="106000"/>
              </a:lnSpc>
              <a:spcAft>
                <a:spcPts val="100"/>
              </a:spcAft>
            </a:pPr>
            <a:r>
              <a:rPr sz="2500" b="1" i="0">
                <a:solidFill>
                  <a:srgbClr val="1F3A5F"/>
                </a:solidFill>
                <a:latin typeface="Segoe UI"/>
              </a:rPr>
              <a:t>Risks &amp; Leadership Decisions</a:t>
            </a:r>
          </a:p>
        </p:txBody>
      </p:sp>
      <p:sp>
        <p:nvSpPr>
          <p:cNvPr id="4" name="Rounded Rectangle 3"/>
          <p:cNvSpPr/>
          <p:nvPr/>
        </p:nvSpPr>
        <p:spPr>
          <a:xfrm>
            <a:off x="10561320" y="347472"/>
            <a:ext cx="1097280" cy="384048"/>
          </a:xfrm>
          <a:prstGeom prst="roundRect">
            <a:avLst>
              <a:gd name="adj" fmla="val 50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100" b="1" i="0">
                <a:solidFill>
                  <a:srgbClr val="FFFFFF"/>
                </a:solidFill>
                <a:latin typeface="Segoe UI"/>
              </a:rPr>
              <a:t>M12</a:t>
            </a:r>
          </a:p>
        </p:txBody>
      </p:sp>
      <p:sp>
        <p:nvSpPr>
          <p:cNvPr id="5" name="TextBox 4"/>
          <p:cNvSpPr txBox="1"/>
          <p:nvPr/>
        </p:nvSpPr>
        <p:spPr>
          <a:xfrm>
            <a:off x="548640" y="6455664"/>
            <a:ext cx="8229600" cy="320040"/>
          </a:xfrm>
          <a:prstGeom prst="rect">
            <a:avLst/>
          </a:prstGeom>
          <a:noFill/>
        </p:spPr>
        <p:txBody>
          <a:bodyPr wrap="square" lIns="36576" rIns="36576" tIns="18288" bIns="18288" anchor="t">
            <a:spAutoFit/>
          </a:bodyPr>
          <a:lstStyle/>
          <a:p>
            <a:pPr algn="l">
              <a:lnSpc>
                <a:spcPct val="106000"/>
              </a:lnSpc>
              <a:spcAft>
                <a:spcPts val="0"/>
              </a:spcAft>
            </a:pPr>
            <a:r>
              <a:rPr sz="900" b="0" i="0">
                <a:solidFill>
                  <a:srgbClr val="8A94A6"/>
                </a:solidFill>
                <a:latin typeface="Segoe UI"/>
              </a:rPr>
              <a:t>Devensoft  ·  How We Win — Business Transformation  ·  Confidential</a:t>
            </a:r>
          </a:p>
        </p:txBody>
      </p:sp>
      <p:sp>
        <p:nvSpPr>
          <p:cNvPr id="6" name="TextBox 5"/>
          <p:cNvSpPr txBox="1"/>
          <p:nvPr/>
        </p:nvSpPr>
        <p:spPr>
          <a:xfrm>
            <a:off x="11338560" y="6455664"/>
            <a:ext cx="548640" cy="320040"/>
          </a:xfrm>
          <a:prstGeom prst="rect">
            <a:avLst/>
          </a:prstGeom>
          <a:noFill/>
        </p:spPr>
        <p:txBody>
          <a:bodyPr wrap="square" lIns="36576" rIns="36576" tIns="18288" bIns="18288" anchor="t">
            <a:spAutoFit/>
          </a:bodyPr>
          <a:lstStyle/>
          <a:p>
            <a:pPr algn="r">
              <a:lnSpc>
                <a:spcPct val="106000"/>
              </a:lnSpc>
              <a:spcAft>
                <a:spcPts val="0"/>
              </a:spcAft>
            </a:pPr>
            <a:r>
              <a:rPr sz="900" b="0" i="0">
                <a:solidFill>
                  <a:srgbClr val="8A94A6"/>
                </a:solidFill>
                <a:latin typeface="Segoe UI"/>
              </a:rPr>
              <a:t>7 / 10</a:t>
            </a:r>
          </a:p>
        </p:txBody>
      </p:sp>
      <p:sp>
        <p:nvSpPr>
          <p:cNvPr id="7" name="Rounded Rectangle 6"/>
          <p:cNvSpPr/>
          <p:nvPr/>
        </p:nvSpPr>
        <p:spPr>
          <a:xfrm>
            <a:off x="548640" y="1371600"/>
            <a:ext cx="5806440" cy="4846320"/>
          </a:xfrm>
          <a:prstGeom prst="roundRect">
            <a:avLst>
              <a:gd name="adj" fmla="val 4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31520" y="1463040"/>
            <a:ext cx="5440679" cy="320040"/>
          </a:xfrm>
          <a:prstGeom prst="rect">
            <a:avLst/>
          </a:prstGeom>
          <a:noFill/>
        </p:spPr>
        <p:txBody>
          <a:bodyPr wrap="square" lIns="36576" rIns="36576" tIns="18288" bIns="18288" anchor="t">
            <a:spAutoFit/>
          </a:bodyPr>
          <a:lstStyle/>
          <a:p>
            <a:pPr algn="l">
              <a:lnSpc>
                <a:spcPct val="106000"/>
              </a:lnSpc>
              <a:spcAft>
                <a:spcPts val="0"/>
              </a:spcAft>
            </a:pPr>
            <a:r>
              <a:rPr sz="1150" b="1" i="0">
                <a:solidFill>
                  <a:srgbClr val="D0021B"/>
                </a:solidFill>
                <a:latin typeface="Segoe UI"/>
              </a:rPr>
              <a:t>THE DOWNSIDE, NAMED PLAINLY</a:t>
            </a:r>
          </a:p>
        </p:txBody>
      </p:sp>
      <p:sp>
        <p:nvSpPr>
          <p:cNvPr id="9" name="TextBox 8"/>
          <p:cNvSpPr txBox="1"/>
          <p:nvPr/>
        </p:nvSpPr>
        <p:spPr>
          <a:xfrm>
            <a:off x="731520" y="1828800"/>
            <a:ext cx="5440679" cy="4297680"/>
          </a:xfrm>
          <a:prstGeom prst="rect">
            <a:avLst/>
          </a:prstGeom>
          <a:noFill/>
        </p:spPr>
        <p:txBody>
          <a:bodyPr wrap="square" lIns="36576" rIns="36576" tIns="18288" bIns="18288" anchor="t">
            <a:spAutoFit/>
          </a:bodyPr>
          <a:lstStyle/>
          <a:p>
            <a:pPr algn="l">
              <a:lnSpc>
                <a:spcPct val="110000"/>
              </a:lnSpc>
              <a:spcAft>
                <a:spcPts val="1000"/>
              </a:spcAft>
            </a:pPr>
            <a:r>
              <a:rPr sz="1050" b="1" i="0">
                <a:solidFill>
                  <a:srgbClr val="D0021B"/>
                </a:solidFill>
                <a:latin typeface="Segoe UI"/>
              </a:rPr>
              <a:t>▪  </a:t>
            </a:r>
            <a:r>
              <a:rPr sz="1050" b="1" i="0">
                <a:solidFill>
                  <a:srgbClr val="1F3A5F"/>
                </a:solidFill>
                <a:latin typeface="Segoe UI"/>
              </a:rPr>
              <a:t>Fragile base — </a:t>
            </a:r>
            <a:r>
              <a:rPr sz="1050" b="0" i="0">
                <a:solidFill>
                  <a:srgbClr val="333B47"/>
                </a:solidFill>
                <a:latin typeface="Segoe UI"/>
              </a:rPr>
              <a:t>~22 concentrated companies; Stryker $200K ≈ 2.3× median ACV — one lost renewal moves the cash position; deferring diligence-AI and reporting modernization widens the competitive gap while we hold.</a:t>
            </a:r>
          </a:p>
          <a:p>
            <a:pPr algn="l">
              <a:lnSpc>
                <a:spcPct val="110000"/>
              </a:lnSpc>
              <a:spcAft>
                <a:spcPts val="1000"/>
              </a:spcAft>
            </a:pPr>
            <a:r>
              <a:rPr sz="1050" b="1" i="0">
                <a:solidFill>
                  <a:srgbClr val="D0021B"/>
                </a:solidFill>
                <a:latin typeface="Segoe UI"/>
              </a:rPr>
              <a:t>▪  </a:t>
            </a:r>
            <a:r>
              <a:rPr sz="1050" b="1" i="0">
                <a:solidFill>
                  <a:srgbClr val="1F3A5F"/>
                </a:solidFill>
                <a:latin typeface="Segoe UI"/>
              </a:rPr>
              <a:t>Narrower in-horizon AI than the full vision — </a:t>
            </a:r>
            <a:r>
              <a:rPr sz="1050" b="0" i="0">
                <a:solidFill>
                  <a:srgbClr val="333B47"/>
                </a:solidFill>
                <a:latin typeface="Segoe UI"/>
              </a:rPr>
              <a:t>sliver + BYOM + conditional PoC (~12–16 dev-wk); the full core is post-horizon.</a:t>
            </a:r>
          </a:p>
          <a:p>
            <a:pPr algn="l">
              <a:lnSpc>
                <a:spcPct val="110000"/>
              </a:lnSpc>
              <a:spcAft>
                <a:spcPts val="1000"/>
              </a:spcAft>
            </a:pPr>
            <a:r>
              <a:rPr sz="1050" b="1" i="0">
                <a:solidFill>
                  <a:srgbClr val="D0021B"/>
                </a:solidFill>
                <a:latin typeface="Segoe UI"/>
              </a:rPr>
              <a:t>▪  </a:t>
            </a:r>
            <a:r>
              <a:rPr sz="1050" b="1" i="0">
                <a:solidFill>
                  <a:srgbClr val="1F3A5F"/>
                </a:solidFill>
                <a:latin typeface="Segoe UI"/>
              </a:rPr>
              <a:t>Branch-dependent margin — </a:t>
            </a:r>
            <a:r>
              <a:rPr sz="1050" b="0" i="0">
                <a:solidFill>
                  <a:srgbClr val="333B47"/>
                </a:solidFill>
                <a:latin typeface="Segoe UI"/>
              </a:rPr>
              <a:t>DevenLite branch: ~47–53 of ~61.5 (“fits, barely”; ~32w min-guess possibly optimistic; DevenFiles unsized); critical path consumes 4–7 of 9 months on top.</a:t>
            </a:r>
          </a:p>
          <a:p>
            <a:pPr algn="l">
              <a:lnSpc>
                <a:spcPct val="110000"/>
              </a:lnSpc>
              <a:spcAft>
                <a:spcPts val="1000"/>
              </a:spcAft>
            </a:pPr>
            <a:r>
              <a:rPr sz="1050" b="1" i="0">
                <a:solidFill>
                  <a:srgbClr val="D0021B"/>
                </a:solidFill>
                <a:latin typeface="Segoe UI"/>
              </a:rPr>
              <a:t>▪  </a:t>
            </a:r>
            <a:r>
              <a:rPr sz="1050" b="1" i="0">
                <a:solidFill>
                  <a:srgbClr val="1F3A5F"/>
                </a:solidFill>
                <a:latin typeface="Segoe UI"/>
              </a:rPr>
              <a:t>Commercial model unverified — </a:t>
            </a:r>
            <a:r>
              <a:rPr sz="1050" b="0" i="0">
                <a:solidFill>
                  <a:srgbClr val="333B47"/>
                </a:solidFill>
                <a:latin typeface="Segoe UI"/>
              </a:rPr>
              <a:t>split product line; $75k MSRP theoretical / $0 realized; unit economics directional.</a:t>
            </a:r>
          </a:p>
          <a:p>
            <a:pPr algn="l">
              <a:lnSpc>
                <a:spcPct val="110000"/>
              </a:lnSpc>
              <a:spcAft>
                <a:spcPts val="1000"/>
              </a:spcAft>
            </a:pPr>
            <a:r>
              <a:rPr sz="1050" b="1" i="0">
                <a:solidFill>
                  <a:srgbClr val="D0021B"/>
                </a:solidFill>
                <a:latin typeface="Segoe UI"/>
              </a:rPr>
              <a:t>▪  </a:t>
            </a:r>
            <a:r>
              <a:rPr sz="1050" b="1" i="0">
                <a:solidFill>
                  <a:srgbClr val="1F3A5F"/>
                </a:solidFill>
                <a:latin typeface="Segoe UI"/>
              </a:rPr>
              <a:t>LMM kill-conditions — </a:t>
            </a:r>
            <a:r>
              <a:rPr sz="1050" b="0" i="0">
                <a:solidFill>
                  <a:srgbClr val="333B47"/>
                </a:solidFill>
                <a:latin typeface="Segoe UI"/>
              </a:rPr>
              <a:t>aspirationally, not operationally, complete (4 conditions, only 3 measurable signals).</a:t>
            </a:r>
          </a:p>
        </p:txBody>
      </p:sp>
      <p:sp>
        <p:nvSpPr>
          <p:cNvPr id="10" name="Rounded Rectangle 9"/>
          <p:cNvSpPr/>
          <p:nvPr/>
        </p:nvSpPr>
        <p:spPr>
          <a:xfrm>
            <a:off x="6537960" y="1371600"/>
            <a:ext cx="5102352" cy="4846320"/>
          </a:xfrm>
          <a:prstGeom prst="roundRect">
            <a:avLst>
              <a:gd name="adj" fmla="val 4000"/>
            </a:avLst>
          </a:prstGeom>
          <a:solidFill>
            <a:srgbClr val="FAFBFC"/>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6537960" y="1371600"/>
            <a:ext cx="5102352" cy="420624"/>
          </a:xfrm>
          <a:prstGeom prst="roundRect">
            <a:avLst>
              <a:gd name="adj" fmla="val 4000"/>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702552" y="1417320"/>
            <a:ext cx="4773168" cy="365760"/>
          </a:xfrm>
          <a:prstGeom prst="rect">
            <a:avLst/>
          </a:prstGeom>
          <a:noFill/>
        </p:spPr>
        <p:txBody>
          <a:bodyPr wrap="square" lIns="36576" rIns="36576" tIns="18288" bIns="18288" anchor="t">
            <a:spAutoFit/>
          </a:bodyPr>
          <a:lstStyle/>
          <a:p>
            <a:pPr algn="l">
              <a:lnSpc>
                <a:spcPct val="106000"/>
              </a:lnSpc>
              <a:spcAft>
                <a:spcPts val="0"/>
              </a:spcAft>
            </a:pPr>
            <a:r>
              <a:rPr sz="1150" b="1" i="0">
                <a:solidFill>
                  <a:srgbClr val="FFFFFF"/>
                </a:solidFill>
                <a:latin typeface="Segoe UI"/>
              </a:rPr>
              <a:t>THREE DECISIONS LEADERSHIP OWES (M12)</a:t>
            </a:r>
          </a:p>
        </p:txBody>
      </p:sp>
      <p:sp>
        <p:nvSpPr>
          <p:cNvPr id="13" name="Rounded Rectangle 12"/>
          <p:cNvSpPr/>
          <p:nvPr/>
        </p:nvSpPr>
        <p:spPr>
          <a:xfrm>
            <a:off x="6702552" y="1938528"/>
            <a:ext cx="4773168" cy="914400"/>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6867144" y="2212848"/>
            <a:ext cx="365760" cy="365760"/>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867144" y="2194560"/>
            <a:ext cx="365760" cy="402336"/>
          </a:xfrm>
          <a:prstGeom prst="rect">
            <a:avLst/>
          </a:prstGeom>
          <a:noFill/>
        </p:spPr>
        <p:txBody>
          <a:bodyPr wrap="square" lIns="36576" rIns="36576" tIns="18288" bIns="18288" anchor="t">
            <a:spAutoFit/>
          </a:bodyPr>
          <a:lstStyle/>
          <a:p>
            <a:pPr algn="ctr">
              <a:lnSpc>
                <a:spcPct val="106000"/>
              </a:lnSpc>
              <a:spcAft>
                <a:spcPts val="0"/>
              </a:spcAft>
            </a:pPr>
            <a:r>
              <a:rPr sz="1400" b="1" i="0">
                <a:solidFill>
                  <a:srgbClr val="FFFFFF"/>
                </a:solidFill>
                <a:latin typeface="Segoe UI"/>
              </a:rPr>
              <a:t>1</a:t>
            </a:r>
          </a:p>
        </p:txBody>
      </p:sp>
      <p:sp>
        <p:nvSpPr>
          <p:cNvPr id="16" name="TextBox 15"/>
          <p:cNvSpPr txBox="1"/>
          <p:nvPr/>
        </p:nvSpPr>
        <p:spPr>
          <a:xfrm>
            <a:off x="7379208" y="2048256"/>
            <a:ext cx="4005072" cy="777240"/>
          </a:xfrm>
          <a:prstGeom prst="rect">
            <a:avLst/>
          </a:prstGeom>
          <a:noFill/>
        </p:spPr>
        <p:txBody>
          <a:bodyPr wrap="square" lIns="36576" rIns="36576" tIns="18288" bIns="18288" anchor="t">
            <a:spAutoFit/>
          </a:bodyPr>
          <a:lstStyle/>
          <a:p>
            <a:pPr algn="l">
              <a:lnSpc>
                <a:spcPct val="105000"/>
              </a:lnSpc>
              <a:spcAft>
                <a:spcPts val="200"/>
              </a:spcAft>
            </a:pPr>
            <a:r>
              <a:rPr sz="1200" b="1" i="0">
                <a:solidFill>
                  <a:srgbClr val="1F3A5F"/>
                </a:solidFill>
                <a:latin typeface="Segoe UI"/>
              </a:rPr>
              <a:t>The LMM Vehicle Choice</a:t>
            </a:r>
          </a:p>
          <a:p>
            <a:pPr algn="l">
              <a:lnSpc>
                <a:spcPct val="105000"/>
              </a:lnSpc>
              <a:spcAft>
                <a:spcPts val="200"/>
              </a:spcAft>
            </a:pPr>
            <a:r>
              <a:rPr sz="1000" b="0" i="0">
                <a:solidFill>
                  <a:srgbClr val="333B47"/>
                </a:solidFill>
                <a:latin typeface="Segoe UI"/>
              </a:rPr>
              <a:t>+ Diversify breadth beyond it (BTDR-0010 Am.2 — Eric + Thom).</a:t>
            </a:r>
          </a:p>
        </p:txBody>
      </p:sp>
      <p:sp>
        <p:nvSpPr>
          <p:cNvPr id="17" name="Rounded Rectangle 16"/>
          <p:cNvSpPr/>
          <p:nvPr/>
        </p:nvSpPr>
        <p:spPr>
          <a:xfrm>
            <a:off x="6702552" y="2980944"/>
            <a:ext cx="4773168" cy="914400"/>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6867144" y="3255263"/>
            <a:ext cx="365760" cy="365760"/>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867144" y="3236976"/>
            <a:ext cx="365760" cy="402336"/>
          </a:xfrm>
          <a:prstGeom prst="rect">
            <a:avLst/>
          </a:prstGeom>
          <a:noFill/>
        </p:spPr>
        <p:txBody>
          <a:bodyPr wrap="square" lIns="36576" rIns="36576" tIns="18288" bIns="18288" anchor="t">
            <a:spAutoFit/>
          </a:bodyPr>
          <a:lstStyle/>
          <a:p>
            <a:pPr algn="ctr">
              <a:lnSpc>
                <a:spcPct val="106000"/>
              </a:lnSpc>
              <a:spcAft>
                <a:spcPts val="0"/>
              </a:spcAft>
            </a:pPr>
            <a:r>
              <a:rPr sz="1400" b="1" i="0">
                <a:solidFill>
                  <a:srgbClr val="FFFFFF"/>
                </a:solidFill>
                <a:latin typeface="Segoe UI"/>
              </a:rPr>
              <a:t>2</a:t>
            </a:r>
          </a:p>
        </p:txBody>
      </p:sp>
      <p:sp>
        <p:nvSpPr>
          <p:cNvPr id="20" name="TextBox 19"/>
          <p:cNvSpPr txBox="1"/>
          <p:nvPr/>
        </p:nvSpPr>
        <p:spPr>
          <a:xfrm>
            <a:off x="7379208" y="3090672"/>
            <a:ext cx="4005072" cy="777240"/>
          </a:xfrm>
          <a:prstGeom prst="rect">
            <a:avLst/>
          </a:prstGeom>
          <a:noFill/>
        </p:spPr>
        <p:txBody>
          <a:bodyPr wrap="square" lIns="36576" rIns="36576" tIns="18288" bIns="18288" anchor="t">
            <a:spAutoFit/>
          </a:bodyPr>
          <a:lstStyle/>
          <a:p>
            <a:pPr algn="l">
              <a:lnSpc>
                <a:spcPct val="105000"/>
              </a:lnSpc>
              <a:spcAft>
                <a:spcPts val="200"/>
              </a:spcAft>
            </a:pPr>
            <a:r>
              <a:rPr sz="1200" b="1" i="0">
                <a:solidFill>
                  <a:srgbClr val="1F3A5F"/>
                </a:solidFill>
                <a:latin typeface="Segoe UI"/>
              </a:rPr>
              <a:t>Reporting-AI: must-ship or stretch</a:t>
            </a:r>
          </a:p>
          <a:p>
            <a:pPr algn="l">
              <a:lnSpc>
                <a:spcPct val="105000"/>
              </a:lnSpc>
              <a:spcAft>
                <a:spcPts val="200"/>
              </a:spcAft>
            </a:pPr>
            <a:r>
              <a:rPr sz="1000" b="0" i="0">
                <a:solidFill>
                  <a:srgbClr val="333B47"/>
                </a:solidFill>
                <a:latin typeface="Segoe UI"/>
              </a:rPr>
              <a:t>F7 costed ~5.5 dev-wk; ship-or-kill mid-horizon soft gate.</a:t>
            </a:r>
          </a:p>
        </p:txBody>
      </p:sp>
      <p:sp>
        <p:nvSpPr>
          <p:cNvPr id="21" name="Rounded Rectangle 20"/>
          <p:cNvSpPr/>
          <p:nvPr/>
        </p:nvSpPr>
        <p:spPr>
          <a:xfrm>
            <a:off x="6702552" y="4023359"/>
            <a:ext cx="4773168" cy="914400"/>
          </a:xfrm>
          <a:prstGeom prst="roundRect">
            <a:avLst>
              <a:gd name="adj" fmla="val 6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6867144" y="4297679"/>
            <a:ext cx="365760" cy="365760"/>
          </a:xfrm>
          <a:prstGeom prst="ellipse">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867144" y="4279392"/>
            <a:ext cx="365760" cy="402336"/>
          </a:xfrm>
          <a:prstGeom prst="rect">
            <a:avLst/>
          </a:prstGeom>
          <a:noFill/>
        </p:spPr>
        <p:txBody>
          <a:bodyPr wrap="square" lIns="36576" rIns="36576" tIns="18288" bIns="18288" anchor="t">
            <a:spAutoFit/>
          </a:bodyPr>
          <a:lstStyle/>
          <a:p>
            <a:pPr algn="ctr">
              <a:lnSpc>
                <a:spcPct val="106000"/>
              </a:lnSpc>
              <a:spcAft>
                <a:spcPts val="0"/>
              </a:spcAft>
            </a:pPr>
            <a:r>
              <a:rPr sz="1400" b="1" i="0">
                <a:solidFill>
                  <a:srgbClr val="FFFFFF"/>
                </a:solidFill>
                <a:latin typeface="Segoe UI"/>
              </a:rPr>
              <a:t>3</a:t>
            </a:r>
          </a:p>
        </p:txBody>
      </p:sp>
      <p:sp>
        <p:nvSpPr>
          <p:cNvPr id="24" name="TextBox 23"/>
          <p:cNvSpPr txBox="1"/>
          <p:nvPr/>
        </p:nvSpPr>
        <p:spPr>
          <a:xfrm>
            <a:off x="7379208" y="4133087"/>
            <a:ext cx="4005072" cy="777240"/>
          </a:xfrm>
          <a:prstGeom prst="rect">
            <a:avLst/>
          </a:prstGeom>
          <a:noFill/>
        </p:spPr>
        <p:txBody>
          <a:bodyPr wrap="square" lIns="36576" rIns="36576" tIns="18288" bIns="18288" anchor="t">
            <a:spAutoFit/>
          </a:bodyPr>
          <a:lstStyle/>
          <a:p>
            <a:pPr algn="l">
              <a:lnSpc>
                <a:spcPct val="105000"/>
              </a:lnSpc>
              <a:spcAft>
                <a:spcPts val="200"/>
              </a:spcAft>
            </a:pPr>
            <a:r>
              <a:rPr sz="1200" b="1" i="0">
                <a:solidFill>
                  <a:srgbClr val="1F3A5F"/>
                </a:solidFill>
                <a:latin typeface="Segoe UI"/>
              </a:rPr>
              <a:t>Capacity-vs-ambition</a:t>
            </a:r>
          </a:p>
          <a:p>
            <a:pPr algn="l">
              <a:lnSpc>
                <a:spcPct val="105000"/>
              </a:lnSpc>
              <a:spcAft>
                <a:spcPts val="200"/>
              </a:spcAft>
            </a:pPr>
            <a:r>
              <a:rPr sz="1000" b="0" i="0">
                <a:solidFill>
                  <a:srgbClr val="333B47"/>
                </a:solidFill>
                <a:latin typeface="Segoe UI"/>
              </a:rPr>
              <a:t>cut scope, extend horizon, or add capacity.</a:t>
            </a:r>
          </a:p>
        </p:txBody>
      </p:sp>
      <p:sp>
        <p:nvSpPr>
          <p:cNvPr id="25" name="Rounded Rectangle 24"/>
          <p:cNvSpPr/>
          <p:nvPr/>
        </p:nvSpPr>
        <p:spPr>
          <a:xfrm>
            <a:off x="6702552" y="5065775"/>
            <a:ext cx="4773168" cy="658368"/>
          </a:xfrm>
          <a:prstGeom prst="roundRect">
            <a:avLst>
              <a:gd name="adj" fmla="val 6000"/>
            </a:avLst>
          </a:prstGeom>
          <a:solidFill>
            <a:srgbClr val="E9F7F5"/>
          </a:solidFill>
          <a:ln w="12700">
            <a:solidFill>
              <a:srgbClr val="2BB3A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6702552" y="5065775"/>
            <a:ext cx="64008" cy="658368"/>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6885432" y="5120639"/>
            <a:ext cx="4553712" cy="566928"/>
          </a:xfrm>
          <a:prstGeom prst="rect">
            <a:avLst/>
          </a:prstGeom>
          <a:noFill/>
        </p:spPr>
        <p:txBody>
          <a:bodyPr wrap="square" lIns="36576" rIns="36576" tIns="18288" bIns="18288" anchor="t">
            <a:spAutoFit/>
          </a:bodyPr>
          <a:lstStyle/>
          <a:p>
            <a:pPr algn="l">
              <a:lnSpc>
                <a:spcPct val="108000"/>
              </a:lnSpc>
              <a:spcAft>
                <a:spcPts val="0"/>
              </a:spcAft>
            </a:pPr>
            <a:r>
              <a:rPr sz="1050" b="1" i="0">
                <a:solidFill>
                  <a:srgbClr val="2BB3A3"/>
                </a:solidFill>
                <a:latin typeface="Segoe UI"/>
              </a:rPr>
              <a:t>Plus: </a:t>
            </a:r>
            <a:r>
              <a:rPr sz="1050" b="0" i="0">
                <a:solidFill>
                  <a:srgbClr val="333B47"/>
                </a:solidFill>
                <a:latin typeface="Segoe UI"/>
              </a:rPr>
              <a:t>adopt kill-conditions as formal go/no-go gates (owner / cadence / no-go trigger undecided — pending BTDR).</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
            <a:ext cx="9692640" cy="822960"/>
          </a:xfrm>
          <a:prstGeom prst="rect">
            <a:avLst/>
          </a:prstGeom>
          <a:noFill/>
        </p:spPr>
        <p:txBody>
          <a:bodyPr wrap="square" lIns="36576" rIns="36576" tIns="18288" bIns="18288" anchor="t">
            <a:spAutoFit/>
          </a:bodyPr>
          <a:lstStyle/>
          <a:p>
            <a:pPr algn="l">
              <a:lnSpc>
                <a:spcPct val="106000"/>
              </a:lnSpc>
              <a:spcAft>
                <a:spcPts val="100"/>
              </a:spcAft>
            </a:pPr>
            <a:r>
              <a:rPr sz="1100" b="1" i="0">
                <a:solidFill>
                  <a:srgbClr val="2BB3A3"/>
                </a:solidFill>
                <a:latin typeface="Segoe UI"/>
              </a:rPr>
              <a:t>THE SCOREBOARD</a:t>
            </a:r>
          </a:p>
          <a:p>
            <a:pPr algn="l">
              <a:lnSpc>
                <a:spcPct val="106000"/>
              </a:lnSpc>
              <a:spcAft>
                <a:spcPts val="100"/>
              </a:spcAft>
            </a:pPr>
            <a:r>
              <a:rPr sz="2500" b="1" i="0">
                <a:solidFill>
                  <a:srgbClr val="1F3A5F"/>
                </a:solidFill>
                <a:latin typeface="Segoe UI"/>
              </a:rPr>
              <a:t>How We'll Know It's Working</a:t>
            </a:r>
          </a:p>
        </p:txBody>
      </p:sp>
      <p:sp>
        <p:nvSpPr>
          <p:cNvPr id="4" name="Rounded Rectangle 3"/>
          <p:cNvSpPr/>
          <p:nvPr/>
        </p:nvSpPr>
        <p:spPr>
          <a:xfrm>
            <a:off x="10561320" y="347472"/>
            <a:ext cx="1097280" cy="384048"/>
          </a:xfrm>
          <a:prstGeom prst="roundRect">
            <a:avLst>
              <a:gd name="adj" fmla="val 50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100" b="1" i="0">
                <a:solidFill>
                  <a:srgbClr val="FFFFFF"/>
                </a:solidFill>
                <a:latin typeface="Segoe UI"/>
              </a:rPr>
              <a:t>M13</a:t>
            </a:r>
          </a:p>
        </p:txBody>
      </p:sp>
      <p:sp>
        <p:nvSpPr>
          <p:cNvPr id="5" name="TextBox 4"/>
          <p:cNvSpPr txBox="1"/>
          <p:nvPr/>
        </p:nvSpPr>
        <p:spPr>
          <a:xfrm>
            <a:off x="548640" y="6455664"/>
            <a:ext cx="8229600" cy="320040"/>
          </a:xfrm>
          <a:prstGeom prst="rect">
            <a:avLst/>
          </a:prstGeom>
          <a:noFill/>
        </p:spPr>
        <p:txBody>
          <a:bodyPr wrap="square" lIns="36576" rIns="36576" tIns="18288" bIns="18288" anchor="t">
            <a:spAutoFit/>
          </a:bodyPr>
          <a:lstStyle/>
          <a:p>
            <a:pPr algn="l">
              <a:lnSpc>
                <a:spcPct val="106000"/>
              </a:lnSpc>
              <a:spcAft>
                <a:spcPts val="0"/>
              </a:spcAft>
            </a:pPr>
            <a:r>
              <a:rPr sz="900" b="0" i="0">
                <a:solidFill>
                  <a:srgbClr val="8A94A6"/>
                </a:solidFill>
                <a:latin typeface="Segoe UI"/>
              </a:rPr>
              <a:t>Devensoft  ·  How We Win — Business Transformation  ·  Confidential</a:t>
            </a:r>
          </a:p>
        </p:txBody>
      </p:sp>
      <p:sp>
        <p:nvSpPr>
          <p:cNvPr id="6" name="TextBox 5"/>
          <p:cNvSpPr txBox="1"/>
          <p:nvPr/>
        </p:nvSpPr>
        <p:spPr>
          <a:xfrm>
            <a:off x="11338560" y="6455664"/>
            <a:ext cx="548640" cy="320040"/>
          </a:xfrm>
          <a:prstGeom prst="rect">
            <a:avLst/>
          </a:prstGeom>
          <a:noFill/>
        </p:spPr>
        <p:txBody>
          <a:bodyPr wrap="square" lIns="36576" rIns="36576" tIns="18288" bIns="18288" anchor="t">
            <a:spAutoFit/>
          </a:bodyPr>
          <a:lstStyle/>
          <a:p>
            <a:pPr algn="r">
              <a:lnSpc>
                <a:spcPct val="106000"/>
              </a:lnSpc>
              <a:spcAft>
                <a:spcPts val="0"/>
              </a:spcAft>
            </a:pPr>
            <a:r>
              <a:rPr sz="900" b="0" i="0">
                <a:solidFill>
                  <a:srgbClr val="8A94A6"/>
                </a:solidFill>
                <a:latin typeface="Segoe UI"/>
              </a:rPr>
              <a:t>8 / 10</a:t>
            </a:r>
          </a:p>
        </p:txBody>
      </p:sp>
      <p:sp>
        <p:nvSpPr>
          <p:cNvPr id="7" name="TextBox 6"/>
          <p:cNvSpPr txBox="1"/>
          <p:nvPr/>
        </p:nvSpPr>
        <p:spPr>
          <a:xfrm>
            <a:off x="548640" y="1207008"/>
            <a:ext cx="11064240" cy="365760"/>
          </a:xfrm>
          <a:prstGeom prst="rect">
            <a:avLst/>
          </a:prstGeom>
          <a:noFill/>
        </p:spPr>
        <p:txBody>
          <a:bodyPr wrap="square" lIns="36576" rIns="36576" tIns="18288" bIns="18288" anchor="t">
            <a:spAutoFit/>
          </a:bodyPr>
          <a:lstStyle/>
          <a:p>
            <a:pPr algn="l">
              <a:lnSpc>
                <a:spcPct val="106000"/>
              </a:lnSpc>
              <a:spcAft>
                <a:spcPts val="0"/>
              </a:spcAft>
            </a:pPr>
            <a:r>
              <a:rPr sz="1250" b="0" i="0">
                <a:solidFill>
                  <a:srgbClr val="333B47"/>
                </a:solidFill>
                <a:latin typeface="Segoe UI"/>
              </a:rPr>
              <a:t>Two-tier causal chain — </a:t>
            </a:r>
          </a:p>
          <a:p>
            <a:pPr algn="l">
              <a:lnSpc>
                <a:spcPct val="106000"/>
              </a:lnSpc>
              <a:spcAft>
                <a:spcPts val="0"/>
              </a:spcAft>
            </a:pPr>
            <a:r>
              <a:rPr sz="1250" b="1" i="0">
                <a:solidFill>
                  <a:srgbClr val="1F3A5F"/>
                </a:solidFill>
                <a:latin typeface="Segoe UI"/>
              </a:rPr>
              <a:t>Tier 2 movement months 1–9 predicts Tier 1 landing months 9–18.</a:t>
            </a:r>
          </a:p>
        </p:txBody>
      </p:sp>
      <p:sp>
        <p:nvSpPr>
          <p:cNvPr id="8" name="Rounded Rectangle 7"/>
          <p:cNvSpPr/>
          <p:nvPr/>
        </p:nvSpPr>
        <p:spPr>
          <a:xfrm>
            <a:off x="548640" y="1737360"/>
            <a:ext cx="4937760" cy="1965960"/>
          </a:xfrm>
          <a:prstGeom prst="roundRect">
            <a:avLst>
              <a:gd name="adj" fmla="val 5000"/>
            </a:avLst>
          </a:prstGeom>
          <a:solidFill>
            <a:srgbClr val="E9F7F5"/>
          </a:solidFill>
          <a:ln w="15875">
            <a:solidFill>
              <a:srgbClr val="2BB3A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548640" y="1737360"/>
            <a:ext cx="73152" cy="1965960"/>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49808" y="1810512"/>
            <a:ext cx="4572000" cy="1819656"/>
          </a:xfrm>
          <a:prstGeom prst="rect">
            <a:avLst/>
          </a:prstGeom>
          <a:noFill/>
        </p:spPr>
        <p:txBody>
          <a:bodyPr wrap="square" lIns="36576" rIns="36576" tIns="18288" bIns="18288" anchor="t">
            <a:spAutoFit/>
          </a:bodyPr>
          <a:lstStyle/>
          <a:p>
            <a:pPr algn="l">
              <a:lnSpc>
                <a:spcPct val="110000"/>
              </a:lnSpc>
              <a:spcAft>
                <a:spcPts val="600"/>
              </a:spcAft>
            </a:pPr>
            <a:r>
              <a:rPr sz="1200" b="1" i="0">
                <a:solidFill>
                  <a:srgbClr val="2BB3A3"/>
                </a:solidFill>
                <a:latin typeface="Segoe UI"/>
              </a:rPr>
              <a:t>TIER 2 — LEADING (monthly)</a:t>
            </a:r>
          </a:p>
          <a:p>
            <a:pPr algn="l">
              <a:lnSpc>
                <a:spcPct val="110000"/>
              </a:lnSpc>
              <a:spcAft>
                <a:spcPts val="600"/>
              </a:spcAft>
            </a:pPr>
            <a:r>
              <a:rPr sz="1050" b="1" i="0">
                <a:solidFill>
                  <a:srgbClr val="2BB3A3"/>
                </a:solidFill>
                <a:latin typeface="Segoe UI"/>
              </a:rPr>
              <a:t>▪  </a:t>
            </a:r>
            <a:r>
              <a:rPr sz="1050" b="1" i="0">
                <a:solidFill>
                  <a:srgbClr val="1F3A5F"/>
                </a:solidFill>
                <a:latin typeface="Segoe UI"/>
              </a:rPr>
              <a:t>Reporting-cycle compression</a:t>
            </a:r>
            <a:r>
              <a:rPr sz="1050" b="0" i="0">
                <a:solidFill>
                  <a:srgbClr val="333B47"/>
                </a:solidFill>
                <a:latin typeface="Segoe UI"/>
              </a:rPr>
              <a:t> — “2–3 days → seconds” directional baseline</a:t>
            </a:r>
          </a:p>
          <a:p>
            <a:pPr algn="l">
              <a:lnSpc>
                <a:spcPct val="110000"/>
              </a:lnSpc>
              <a:spcAft>
                <a:spcPts val="600"/>
              </a:spcAft>
            </a:pPr>
            <a:r>
              <a:rPr sz="1050" b="1" i="0">
                <a:solidFill>
                  <a:srgbClr val="2BB3A3"/>
                </a:solidFill>
                <a:latin typeface="Segoe UI"/>
              </a:rPr>
              <a:t>▪  </a:t>
            </a:r>
            <a:r>
              <a:rPr sz="1050" b="1" i="0">
                <a:solidFill>
                  <a:srgbClr val="1F3A5F"/>
                </a:solidFill>
                <a:latin typeface="Segoe UI"/>
              </a:rPr>
              <a:t>Maturity-scorecard progression</a:t>
            </a:r>
            <a:r>
              <a:rPr sz="1050" b="0" i="0">
                <a:solidFill>
                  <a:srgbClr val="333B47"/>
                </a:solidFill>
                <a:latin typeface="Segoe UI"/>
              </a:rPr>
              <a:t> — 2023 baseline 1.5/5; evidence-checklist instrument built (reproducible self-assessment); month-0 run = the remaining human step</a:t>
            </a:r>
          </a:p>
        </p:txBody>
      </p:sp>
      <p:sp>
        <p:nvSpPr>
          <p:cNvPr id="11" name="TextBox 10"/>
          <p:cNvSpPr txBox="1"/>
          <p:nvPr/>
        </p:nvSpPr>
        <p:spPr>
          <a:xfrm>
            <a:off x="5486400" y="2468880"/>
            <a:ext cx="1234440" cy="548640"/>
          </a:xfrm>
          <a:prstGeom prst="rect">
            <a:avLst/>
          </a:prstGeom>
          <a:noFill/>
        </p:spPr>
        <p:txBody>
          <a:bodyPr wrap="square" lIns="36576" rIns="36576" tIns="18288" bIns="18288" anchor="t">
            <a:spAutoFit/>
          </a:bodyPr>
          <a:lstStyle/>
          <a:p>
            <a:pPr algn="ctr">
              <a:lnSpc>
                <a:spcPct val="106000"/>
              </a:lnSpc>
              <a:spcAft>
                <a:spcPts val="0"/>
              </a:spcAft>
            </a:pPr>
            <a:r>
              <a:rPr sz="2800" b="1" i="0">
                <a:solidFill>
                  <a:srgbClr val="8A94A6"/>
                </a:solidFill>
                <a:latin typeface="Segoe UI"/>
              </a:rPr>
              <a:t>⟶</a:t>
            </a:r>
          </a:p>
        </p:txBody>
      </p:sp>
      <p:sp>
        <p:nvSpPr>
          <p:cNvPr id="12" name="TextBox 11"/>
          <p:cNvSpPr txBox="1"/>
          <p:nvPr/>
        </p:nvSpPr>
        <p:spPr>
          <a:xfrm>
            <a:off x="5394960" y="2971800"/>
            <a:ext cx="1417320" cy="548640"/>
          </a:xfrm>
          <a:prstGeom prst="rect">
            <a:avLst/>
          </a:prstGeom>
          <a:noFill/>
        </p:spPr>
        <p:txBody>
          <a:bodyPr wrap="square" lIns="36576" rIns="36576" tIns="18288" bIns="18288" anchor="t">
            <a:spAutoFit/>
          </a:bodyPr>
          <a:lstStyle/>
          <a:p>
            <a:pPr algn="ctr">
              <a:lnSpc>
                <a:spcPct val="106000"/>
              </a:lnSpc>
              <a:spcAft>
                <a:spcPts val="0"/>
              </a:spcAft>
            </a:pPr>
            <a:r>
              <a:rPr sz="1000" b="0" i="1">
                <a:solidFill>
                  <a:srgbClr val="8A94A6"/>
                </a:solidFill>
                <a:latin typeface="Segoe UI"/>
              </a:rPr>
              <a:t>predicts</a:t>
            </a:r>
          </a:p>
        </p:txBody>
      </p:sp>
      <p:sp>
        <p:nvSpPr>
          <p:cNvPr id="13" name="Rounded Rectangle 12"/>
          <p:cNvSpPr/>
          <p:nvPr/>
        </p:nvSpPr>
        <p:spPr>
          <a:xfrm>
            <a:off x="6720840" y="1737360"/>
            <a:ext cx="4937760" cy="1965960"/>
          </a:xfrm>
          <a:prstGeom prst="roundRect">
            <a:avLst>
              <a:gd name="adj" fmla="val 5000"/>
            </a:avLst>
          </a:prstGeom>
          <a:solidFill>
            <a:srgbClr val="F4F6F8"/>
          </a:solidFill>
          <a:ln w="15875">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720840" y="1737360"/>
            <a:ext cx="73152" cy="1965960"/>
          </a:xfrm>
          <a:prstGeom prst="rect">
            <a:avLst/>
          </a:prstGeom>
          <a:solidFill>
            <a:srgbClr val="1F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922007" y="1810512"/>
            <a:ext cx="4572000" cy="1819656"/>
          </a:xfrm>
          <a:prstGeom prst="rect">
            <a:avLst/>
          </a:prstGeom>
          <a:noFill/>
        </p:spPr>
        <p:txBody>
          <a:bodyPr wrap="square" lIns="36576" rIns="36576" tIns="18288" bIns="18288" anchor="t">
            <a:spAutoFit/>
          </a:bodyPr>
          <a:lstStyle/>
          <a:p>
            <a:pPr algn="l">
              <a:lnSpc>
                <a:spcPct val="110000"/>
              </a:lnSpc>
              <a:spcAft>
                <a:spcPts val="600"/>
              </a:spcAft>
            </a:pPr>
            <a:r>
              <a:rPr sz="1200" b="1" i="0">
                <a:solidFill>
                  <a:srgbClr val="1F3A5F"/>
                </a:solidFill>
                <a:latin typeface="Segoe UI"/>
              </a:rPr>
              <a:t>TIER 1 — LAGGING (quarterly)</a:t>
            </a:r>
          </a:p>
          <a:p>
            <a:pPr algn="l">
              <a:lnSpc>
                <a:spcPct val="110000"/>
              </a:lnSpc>
              <a:spcAft>
                <a:spcPts val="600"/>
              </a:spcAft>
            </a:pPr>
            <a:r>
              <a:rPr sz="1050" b="1" i="0">
                <a:solidFill>
                  <a:srgbClr val="1F3A5F"/>
                </a:solidFill>
                <a:latin typeface="Segoe UI"/>
              </a:rPr>
              <a:t>▪  </a:t>
            </a:r>
            <a:r>
              <a:rPr sz="1050" b="1" i="0">
                <a:solidFill>
                  <a:srgbClr val="1F3A5F"/>
                </a:solidFill>
                <a:latin typeface="Segoe UI"/>
              </a:rPr>
              <a:t>Net-new ARR</a:t>
            </a:r>
            <a:r>
              <a:rPr sz="1050" b="0" i="0">
                <a:solidFill>
                  <a:srgbClr val="333B47"/>
                </a:solidFill>
                <a:latin typeface="Segoe UI"/>
              </a:rPr>
              <a:t> — baseline $700.8K closed-won Q1 (booking-shape, provisional)</a:t>
            </a:r>
          </a:p>
          <a:p>
            <a:pPr algn="l">
              <a:lnSpc>
                <a:spcPct val="110000"/>
              </a:lnSpc>
              <a:spcAft>
                <a:spcPts val="600"/>
              </a:spcAft>
            </a:pPr>
            <a:r>
              <a:rPr sz="1050" b="1" i="0">
                <a:solidFill>
                  <a:srgbClr val="1F3A5F"/>
                </a:solidFill>
                <a:latin typeface="Segoe UI"/>
              </a:rPr>
              <a:t>▪  </a:t>
            </a:r>
            <a:r>
              <a:rPr sz="1050" b="1" i="0">
                <a:solidFill>
                  <a:srgbClr val="1F3A5F"/>
                </a:solidFill>
                <a:latin typeface="Segoe UI"/>
              </a:rPr>
              <a:t>NRR</a:t>
            </a:r>
            <a:r>
              <a:rPr sz="1050" b="0" i="0">
                <a:solidFill>
                  <a:srgbClr val="333B47"/>
                </a:solidFill>
                <a:latin typeface="Segoe UI"/>
              </a:rPr>
              <a:t> — 82.7% closed-renewal proxy; true NRR needs expansion tracking</a:t>
            </a:r>
          </a:p>
        </p:txBody>
      </p:sp>
      <p:sp>
        <p:nvSpPr>
          <p:cNvPr id="16" name="Rounded Rectangle 15"/>
          <p:cNvSpPr/>
          <p:nvPr/>
        </p:nvSpPr>
        <p:spPr>
          <a:xfrm>
            <a:off x="548640" y="3886200"/>
            <a:ext cx="11064240" cy="1600200"/>
          </a:xfrm>
          <a:prstGeom prst="roundRect">
            <a:avLst>
              <a:gd name="adj" fmla="val 5000"/>
            </a:avLst>
          </a:prstGeom>
          <a:solidFill>
            <a:srgbClr val="FAFBFC"/>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749808" y="3977639"/>
            <a:ext cx="10698480" cy="1417320"/>
          </a:xfrm>
          <a:prstGeom prst="rect">
            <a:avLst/>
          </a:prstGeom>
          <a:noFill/>
        </p:spPr>
        <p:txBody>
          <a:bodyPr wrap="square" lIns="36576" rIns="36576" tIns="18288" bIns="18288" anchor="t">
            <a:spAutoFit/>
          </a:bodyPr>
          <a:lstStyle/>
          <a:p>
            <a:pPr algn="l">
              <a:lnSpc>
                <a:spcPct val="110000"/>
              </a:lnSpc>
              <a:spcAft>
                <a:spcPts val="500"/>
              </a:spcAft>
            </a:pPr>
            <a:r>
              <a:rPr sz="1100" b="1" i="0">
                <a:solidFill>
                  <a:srgbClr val="8A94A6"/>
                </a:solidFill>
                <a:latin typeface="Segoe UI"/>
              </a:rPr>
              <a:t>THE GAP IS A WORKSTREAM, NOT A CONFESSION</a:t>
            </a:r>
          </a:p>
          <a:p>
            <a:pPr algn="l">
              <a:lnSpc>
                <a:spcPct val="110000"/>
              </a:lnSpc>
              <a:spcAft>
                <a:spcPts val="500"/>
              </a:spcAft>
            </a:pPr>
            <a:r>
              <a:rPr sz="1050" b="1" i="0">
                <a:solidFill>
                  <a:srgbClr val="2BB3A3"/>
                </a:solidFill>
                <a:latin typeface="Segoe UI"/>
              </a:rPr>
              <a:t>▪  </a:t>
            </a:r>
            <a:r>
              <a:rPr sz="1050" b="0" i="0">
                <a:solidFill>
                  <a:srgbClr val="333B47"/>
                </a:solidFill>
                <a:latin typeface="Segoe UI"/>
              </a:rPr>
              <a:t>CRM hygiene done — 25 active companies / 11 deals / 30 tickets / 61 contacts: clean denominators</a:t>
            </a:r>
          </a:p>
          <a:p>
            <a:pPr algn="l">
              <a:lnSpc>
                <a:spcPct val="110000"/>
              </a:lnSpc>
              <a:spcAft>
                <a:spcPts val="500"/>
              </a:spcAft>
            </a:pPr>
            <a:r>
              <a:rPr sz="1050" b="1" i="0">
                <a:solidFill>
                  <a:srgbClr val="2BB3A3"/>
                </a:solidFill>
                <a:latin typeface="Segoe UI"/>
              </a:rPr>
              <a:t>▪  </a:t>
            </a:r>
            <a:r>
              <a:rPr sz="1050" b="0" i="0">
                <a:solidFill>
                  <a:srgbClr val="333B47"/>
                </a:solidFill>
                <a:latin typeface="Segoe UI"/>
              </a:rPr>
              <a:t>Baseline census + feedback portal fill the build-instrument metrics</a:t>
            </a:r>
          </a:p>
          <a:p>
            <a:pPr algn="l">
              <a:lnSpc>
                <a:spcPct val="110000"/>
              </a:lnSpc>
              <a:spcAft>
                <a:spcPts val="500"/>
              </a:spcAft>
            </a:pPr>
            <a:r>
              <a:rPr sz="1050" b="1" i="0">
                <a:solidFill>
                  <a:srgbClr val="2BB3A3"/>
                </a:solidFill>
                <a:latin typeface="Segoe UI"/>
              </a:rPr>
              <a:t>▪  </a:t>
            </a:r>
            <a:r>
              <a:rPr sz="1050" b="1" i="0">
                <a:solidFill>
                  <a:srgbClr val="1F3A5F"/>
                </a:solidFill>
                <a:latin typeface="Segoe UI"/>
              </a:rPr>
              <a:t>5 of 9 instrumentation metrics now have directional baselines</a:t>
            </a:r>
            <a:r>
              <a:rPr sz="1050" b="0" i="0">
                <a:solidFill>
                  <a:srgbClr val="333B47"/>
                </a:solidFill>
                <a:latin typeface="Segoe UI"/>
              </a:rPr>
              <a:t> — residual: true NRR, CAC/LTV, feature adoption, NPS/CSAT, API usage, win-rate</a:t>
            </a:r>
          </a:p>
        </p:txBody>
      </p:sp>
      <p:sp>
        <p:nvSpPr>
          <p:cNvPr id="18" name="TextBox 17"/>
          <p:cNvSpPr txBox="1"/>
          <p:nvPr/>
        </p:nvSpPr>
        <p:spPr>
          <a:xfrm>
            <a:off x="548640" y="5623560"/>
            <a:ext cx="11064240" cy="548640"/>
          </a:xfrm>
          <a:prstGeom prst="rect">
            <a:avLst/>
          </a:prstGeom>
          <a:noFill/>
        </p:spPr>
        <p:txBody>
          <a:bodyPr wrap="square" lIns="36576" rIns="36576" tIns="18288" bIns="18288" anchor="t">
            <a:spAutoFit/>
          </a:bodyPr>
          <a:lstStyle/>
          <a:p>
            <a:pPr algn="l">
              <a:lnSpc>
                <a:spcPct val="106000"/>
              </a:lnSpc>
              <a:spcAft>
                <a:spcPts val="0"/>
              </a:spcAft>
            </a:pPr>
            <a:r>
              <a:rPr sz="1000" b="0" i="1">
                <a:solidFill>
                  <a:srgbClr val="8A94A6"/>
                </a:solidFill>
                <a:latin typeface="Segoe UI"/>
              </a:rPr>
              <a:t>Unverified marketing claims (48% / 56% / 7x) named once and excluded.  Targets deferred to the recommendations, contingent on the bet — categories are bet-agnostic.</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274320"/>
            <a:ext cx="9692640" cy="822960"/>
          </a:xfrm>
          <a:prstGeom prst="rect">
            <a:avLst/>
          </a:prstGeom>
          <a:noFill/>
        </p:spPr>
        <p:txBody>
          <a:bodyPr wrap="square" lIns="36576" rIns="36576" tIns="18288" bIns="18288" anchor="t">
            <a:spAutoFit/>
          </a:bodyPr>
          <a:lstStyle/>
          <a:p>
            <a:pPr algn="l">
              <a:lnSpc>
                <a:spcPct val="106000"/>
              </a:lnSpc>
              <a:spcAft>
                <a:spcPts val="100"/>
              </a:spcAft>
            </a:pPr>
            <a:r>
              <a:rPr sz="1100" b="1" i="0">
                <a:solidFill>
                  <a:srgbClr val="2BB3A3"/>
                </a:solidFill>
                <a:latin typeface="Segoe UI"/>
              </a:rPr>
              <a:t>ONE SCREEN OF DEPTH</a:t>
            </a:r>
          </a:p>
          <a:p>
            <a:pPr algn="l">
              <a:lnSpc>
                <a:spcPct val="106000"/>
              </a:lnSpc>
              <a:spcAft>
                <a:spcPts val="100"/>
              </a:spcAft>
            </a:pPr>
            <a:r>
              <a:rPr sz="2500" b="1" i="0">
                <a:solidFill>
                  <a:srgbClr val="1F3A5F"/>
                </a:solidFill>
                <a:latin typeface="Segoe UI"/>
              </a:rPr>
              <a:t>Deep-Dive Digest</a:t>
            </a:r>
          </a:p>
        </p:txBody>
      </p:sp>
      <p:sp>
        <p:nvSpPr>
          <p:cNvPr id="4" name="Rounded Rectangle 3"/>
          <p:cNvSpPr/>
          <p:nvPr/>
        </p:nvSpPr>
        <p:spPr>
          <a:xfrm>
            <a:off x="10561320" y="347472"/>
            <a:ext cx="1097280" cy="384048"/>
          </a:xfrm>
          <a:prstGeom prst="roundRect">
            <a:avLst>
              <a:gd name="adj" fmla="val 50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1100" b="1" i="0">
                <a:solidFill>
                  <a:srgbClr val="FFFFFF"/>
                </a:solidFill>
                <a:latin typeface="Segoe UI"/>
              </a:rPr>
              <a:t>M03–M11</a:t>
            </a:r>
          </a:p>
        </p:txBody>
      </p:sp>
      <p:sp>
        <p:nvSpPr>
          <p:cNvPr id="5" name="TextBox 4"/>
          <p:cNvSpPr txBox="1"/>
          <p:nvPr/>
        </p:nvSpPr>
        <p:spPr>
          <a:xfrm>
            <a:off x="548640" y="6455664"/>
            <a:ext cx="8229600" cy="320040"/>
          </a:xfrm>
          <a:prstGeom prst="rect">
            <a:avLst/>
          </a:prstGeom>
          <a:noFill/>
        </p:spPr>
        <p:txBody>
          <a:bodyPr wrap="square" lIns="36576" rIns="36576" tIns="18288" bIns="18288" anchor="t">
            <a:spAutoFit/>
          </a:bodyPr>
          <a:lstStyle/>
          <a:p>
            <a:pPr algn="l">
              <a:lnSpc>
                <a:spcPct val="106000"/>
              </a:lnSpc>
              <a:spcAft>
                <a:spcPts val="0"/>
              </a:spcAft>
            </a:pPr>
            <a:r>
              <a:rPr sz="900" b="0" i="0">
                <a:solidFill>
                  <a:srgbClr val="8A94A6"/>
                </a:solidFill>
                <a:latin typeface="Segoe UI"/>
              </a:rPr>
              <a:t>Devensoft  ·  How We Win — Business Transformation  ·  Confidential</a:t>
            </a:r>
          </a:p>
        </p:txBody>
      </p:sp>
      <p:sp>
        <p:nvSpPr>
          <p:cNvPr id="6" name="TextBox 5"/>
          <p:cNvSpPr txBox="1"/>
          <p:nvPr/>
        </p:nvSpPr>
        <p:spPr>
          <a:xfrm>
            <a:off x="11338560" y="6455664"/>
            <a:ext cx="548640" cy="320040"/>
          </a:xfrm>
          <a:prstGeom prst="rect">
            <a:avLst/>
          </a:prstGeom>
          <a:noFill/>
        </p:spPr>
        <p:txBody>
          <a:bodyPr wrap="square" lIns="36576" rIns="36576" tIns="18288" bIns="18288" anchor="t">
            <a:spAutoFit/>
          </a:bodyPr>
          <a:lstStyle/>
          <a:p>
            <a:pPr algn="r">
              <a:lnSpc>
                <a:spcPct val="106000"/>
              </a:lnSpc>
              <a:spcAft>
                <a:spcPts val="0"/>
              </a:spcAft>
            </a:pPr>
            <a:r>
              <a:rPr sz="900" b="0" i="0">
                <a:solidFill>
                  <a:srgbClr val="8A94A6"/>
                </a:solidFill>
                <a:latin typeface="Segoe UI"/>
              </a:rPr>
              <a:t>9 / 10</a:t>
            </a:r>
          </a:p>
        </p:txBody>
      </p:sp>
      <p:sp>
        <p:nvSpPr>
          <p:cNvPr id="7" name="Rounded Rectangle 6"/>
          <p:cNvSpPr/>
          <p:nvPr/>
        </p:nvSpPr>
        <p:spPr>
          <a:xfrm>
            <a:off x="548640" y="1371600"/>
            <a:ext cx="3657600" cy="2103120"/>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48640" y="1371600"/>
            <a:ext cx="3657600" cy="384048"/>
          </a:xfrm>
          <a:prstGeom prst="roundRect">
            <a:avLst>
              <a:gd name="adj" fmla="val 5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94944" y="1417320"/>
            <a:ext cx="2834640" cy="320040"/>
          </a:xfrm>
          <a:prstGeom prst="rect">
            <a:avLst/>
          </a:prstGeom>
          <a:noFill/>
        </p:spPr>
        <p:txBody>
          <a:bodyPr wrap="square" lIns="36576" rIns="36576" tIns="18288" bIns="18288" anchor="t">
            <a:spAutoFit/>
          </a:bodyPr>
          <a:lstStyle/>
          <a:p>
            <a:pPr algn="l">
              <a:lnSpc>
                <a:spcPct val="106000"/>
              </a:lnSpc>
              <a:spcAft>
                <a:spcPts val="0"/>
              </a:spcAft>
            </a:pPr>
            <a:r>
              <a:rPr sz="1200" b="1" i="0">
                <a:solidFill>
                  <a:srgbClr val="FFFFFF"/>
                </a:solidFill>
                <a:latin typeface="Segoe UI"/>
              </a:rPr>
              <a:t>Market</a:t>
            </a:r>
          </a:p>
        </p:txBody>
      </p:sp>
      <p:sp>
        <p:nvSpPr>
          <p:cNvPr id="10" name="Rounded Rectangle 9"/>
          <p:cNvSpPr/>
          <p:nvPr/>
        </p:nvSpPr>
        <p:spPr>
          <a:xfrm>
            <a:off x="3547872" y="1417320"/>
            <a:ext cx="530352" cy="292608"/>
          </a:xfrm>
          <a:prstGeom prst="roundRect">
            <a:avLst>
              <a:gd name="adj" fmla="val 50000"/>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900" b="1" i="0">
                <a:solidFill>
                  <a:srgbClr val="FFFFFF"/>
                </a:solidFill>
                <a:latin typeface="Segoe UI"/>
              </a:rPr>
              <a:t>M03</a:t>
            </a:r>
          </a:p>
        </p:txBody>
      </p:sp>
      <p:sp>
        <p:nvSpPr>
          <p:cNvPr id="11" name="TextBox 10"/>
          <p:cNvSpPr txBox="1"/>
          <p:nvPr/>
        </p:nvSpPr>
        <p:spPr>
          <a:xfrm>
            <a:off x="694944" y="1847088"/>
            <a:ext cx="3364992" cy="1554479"/>
          </a:xfrm>
          <a:prstGeom prst="rect">
            <a:avLst/>
          </a:prstGeom>
          <a:noFill/>
        </p:spPr>
        <p:txBody>
          <a:bodyPr wrap="square" lIns="36576" rIns="36576" tIns="18288" bIns="18288" anchor="t">
            <a:spAutoFit/>
          </a:bodyPr>
          <a:lstStyle/>
          <a:p>
            <a:pPr algn="l">
              <a:lnSpc>
                <a:spcPct val="112000"/>
              </a:lnSpc>
              <a:spcAft>
                <a:spcPts val="0"/>
              </a:spcAft>
            </a:pPr>
            <a:r>
              <a:rPr sz="950" b="0" i="0">
                <a:solidFill>
                  <a:srgbClr val="333B47"/>
                </a:solidFill>
                <a:latin typeface="Segoe UI"/>
              </a:rPr>
              <a:t>VDR proxy ~$3.3B → $5.6–6.0B by 2029–31 · enterprise ≈ 71% of spend · diligence-AI = commodity across all rivals · the opening = PMI/synergy seam, where none ships AI · #1 competitor = the Excel/SharePoint status quo.</a:t>
            </a:r>
          </a:p>
        </p:txBody>
      </p:sp>
      <p:sp>
        <p:nvSpPr>
          <p:cNvPr id="12" name="Rounded Rectangle 11"/>
          <p:cNvSpPr/>
          <p:nvPr/>
        </p:nvSpPr>
        <p:spPr>
          <a:xfrm>
            <a:off x="4389120" y="1371600"/>
            <a:ext cx="3657600" cy="2103120"/>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4389120" y="1371600"/>
            <a:ext cx="3657600" cy="384048"/>
          </a:xfrm>
          <a:prstGeom prst="roundRect">
            <a:avLst>
              <a:gd name="adj" fmla="val 5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35424" y="1417320"/>
            <a:ext cx="2834640" cy="320040"/>
          </a:xfrm>
          <a:prstGeom prst="rect">
            <a:avLst/>
          </a:prstGeom>
          <a:noFill/>
        </p:spPr>
        <p:txBody>
          <a:bodyPr wrap="square" lIns="36576" rIns="36576" tIns="18288" bIns="18288" anchor="t">
            <a:spAutoFit/>
          </a:bodyPr>
          <a:lstStyle/>
          <a:p>
            <a:pPr algn="l">
              <a:lnSpc>
                <a:spcPct val="106000"/>
              </a:lnSpc>
              <a:spcAft>
                <a:spcPts val="0"/>
              </a:spcAft>
            </a:pPr>
            <a:r>
              <a:rPr sz="1200" b="1" i="0">
                <a:solidFill>
                  <a:srgbClr val="FFFFFF"/>
                </a:solidFill>
                <a:latin typeface="Segoe UI"/>
              </a:rPr>
              <a:t>Current state</a:t>
            </a:r>
          </a:p>
        </p:txBody>
      </p:sp>
      <p:sp>
        <p:nvSpPr>
          <p:cNvPr id="15" name="Rounded Rectangle 14"/>
          <p:cNvSpPr/>
          <p:nvPr/>
        </p:nvSpPr>
        <p:spPr>
          <a:xfrm>
            <a:off x="7388352" y="1417320"/>
            <a:ext cx="530352" cy="292608"/>
          </a:xfrm>
          <a:prstGeom prst="roundRect">
            <a:avLst>
              <a:gd name="adj" fmla="val 50000"/>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900" b="1" i="0">
                <a:solidFill>
                  <a:srgbClr val="FFFFFF"/>
                </a:solidFill>
                <a:latin typeface="Segoe UI"/>
              </a:rPr>
              <a:t>M05</a:t>
            </a:r>
          </a:p>
        </p:txBody>
      </p:sp>
      <p:sp>
        <p:nvSpPr>
          <p:cNvPr id="16" name="TextBox 15"/>
          <p:cNvSpPr txBox="1"/>
          <p:nvPr/>
        </p:nvSpPr>
        <p:spPr>
          <a:xfrm>
            <a:off x="4535424" y="1847088"/>
            <a:ext cx="3364992" cy="1554479"/>
          </a:xfrm>
          <a:prstGeom prst="rect">
            <a:avLst/>
          </a:prstGeom>
          <a:noFill/>
        </p:spPr>
        <p:txBody>
          <a:bodyPr wrap="square" lIns="36576" rIns="36576" tIns="18288" bIns="18288" anchor="t">
            <a:spAutoFit/>
          </a:bodyPr>
          <a:lstStyle/>
          <a:p>
            <a:pPr algn="l">
              <a:lnSpc>
                <a:spcPct val="112000"/>
              </a:lnSpc>
              <a:spcAft>
                <a:spcPts val="0"/>
              </a:spcAft>
            </a:pPr>
            <a:r>
              <a:rPr sz="950" b="0" i="0">
                <a:solidFill>
                  <a:srgbClr val="333B47"/>
                </a:solidFill>
                <a:latin typeface="Segoe UI"/>
              </a:rPr>
              <a:t>Real, sticky platform running below potential — #1 pain getting in/staying in · #1 demand reporting · 30–40% utilization · 1.5/5 maturity (2023).</a:t>
            </a:r>
          </a:p>
        </p:txBody>
      </p:sp>
      <p:sp>
        <p:nvSpPr>
          <p:cNvPr id="17" name="Rounded Rectangle 16"/>
          <p:cNvSpPr/>
          <p:nvPr/>
        </p:nvSpPr>
        <p:spPr>
          <a:xfrm>
            <a:off x="8229600" y="1371600"/>
            <a:ext cx="3657600" cy="2103120"/>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8229600" y="1371600"/>
            <a:ext cx="3657600" cy="384048"/>
          </a:xfrm>
          <a:prstGeom prst="roundRect">
            <a:avLst>
              <a:gd name="adj" fmla="val 5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375904" y="1417320"/>
            <a:ext cx="2834640" cy="320040"/>
          </a:xfrm>
          <a:prstGeom prst="rect">
            <a:avLst/>
          </a:prstGeom>
          <a:noFill/>
        </p:spPr>
        <p:txBody>
          <a:bodyPr wrap="square" lIns="36576" rIns="36576" tIns="18288" bIns="18288" anchor="t">
            <a:spAutoFit/>
          </a:bodyPr>
          <a:lstStyle/>
          <a:p>
            <a:pPr algn="l">
              <a:lnSpc>
                <a:spcPct val="106000"/>
              </a:lnSpc>
              <a:spcAft>
                <a:spcPts val="0"/>
              </a:spcAft>
            </a:pPr>
            <a:r>
              <a:rPr sz="1200" b="1" i="0">
                <a:solidFill>
                  <a:srgbClr val="FFFFFF"/>
                </a:solidFill>
                <a:latin typeface="Segoe UI"/>
              </a:rPr>
              <a:t>Future state</a:t>
            </a:r>
          </a:p>
        </p:txBody>
      </p:sp>
      <p:sp>
        <p:nvSpPr>
          <p:cNvPr id="20" name="Rounded Rectangle 19"/>
          <p:cNvSpPr/>
          <p:nvPr/>
        </p:nvSpPr>
        <p:spPr>
          <a:xfrm>
            <a:off x="11228832" y="1417320"/>
            <a:ext cx="530352" cy="292608"/>
          </a:xfrm>
          <a:prstGeom prst="roundRect">
            <a:avLst>
              <a:gd name="adj" fmla="val 50000"/>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900" b="1" i="0">
                <a:solidFill>
                  <a:srgbClr val="FFFFFF"/>
                </a:solidFill>
                <a:latin typeface="Segoe UI"/>
              </a:rPr>
              <a:t>M06</a:t>
            </a:r>
          </a:p>
        </p:txBody>
      </p:sp>
      <p:sp>
        <p:nvSpPr>
          <p:cNvPr id="21" name="TextBox 20"/>
          <p:cNvSpPr txBox="1"/>
          <p:nvPr/>
        </p:nvSpPr>
        <p:spPr>
          <a:xfrm>
            <a:off x="8375904" y="1847088"/>
            <a:ext cx="3364992" cy="1554479"/>
          </a:xfrm>
          <a:prstGeom prst="rect">
            <a:avLst/>
          </a:prstGeom>
          <a:noFill/>
        </p:spPr>
        <p:txBody>
          <a:bodyPr wrap="square" lIns="36576" rIns="36576" tIns="18288" bIns="18288" anchor="t">
            <a:spAutoFit/>
          </a:bodyPr>
          <a:lstStyle/>
          <a:p>
            <a:pPr algn="l">
              <a:lnSpc>
                <a:spcPct val="112000"/>
              </a:lnSpc>
              <a:spcAft>
                <a:spcPts val="0"/>
              </a:spcAft>
            </a:pPr>
            <a:r>
              <a:rPr sz="950" b="0" i="0">
                <a:solidFill>
                  <a:srgbClr val="333B47"/>
                </a:solidFill>
                <a:latin typeface="Segoe UI"/>
              </a:rPr>
              <a:t>Reactive spreadsheet-driven → structured, data-driven operating model · “deal strengthener — critical infrastructure,” not another tool · dual-track; Diversify first step = the vehicle choice.</a:t>
            </a:r>
          </a:p>
        </p:txBody>
      </p:sp>
      <p:sp>
        <p:nvSpPr>
          <p:cNvPr id="22" name="Rounded Rectangle 21"/>
          <p:cNvSpPr/>
          <p:nvPr/>
        </p:nvSpPr>
        <p:spPr>
          <a:xfrm>
            <a:off x="548640" y="3621024"/>
            <a:ext cx="3657600" cy="2103120"/>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ounded Rectangle 22"/>
          <p:cNvSpPr/>
          <p:nvPr/>
        </p:nvSpPr>
        <p:spPr>
          <a:xfrm>
            <a:off x="548640" y="3621024"/>
            <a:ext cx="3657600" cy="384048"/>
          </a:xfrm>
          <a:prstGeom prst="roundRect">
            <a:avLst>
              <a:gd name="adj" fmla="val 5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94944" y="3666744"/>
            <a:ext cx="2834640" cy="320040"/>
          </a:xfrm>
          <a:prstGeom prst="rect">
            <a:avLst/>
          </a:prstGeom>
          <a:noFill/>
        </p:spPr>
        <p:txBody>
          <a:bodyPr wrap="square" lIns="36576" rIns="36576" tIns="18288" bIns="18288" anchor="t">
            <a:spAutoFit/>
          </a:bodyPr>
          <a:lstStyle/>
          <a:p>
            <a:pPr algn="l">
              <a:lnSpc>
                <a:spcPct val="106000"/>
              </a:lnSpc>
              <a:spcAft>
                <a:spcPts val="0"/>
              </a:spcAft>
            </a:pPr>
            <a:r>
              <a:rPr sz="1200" b="1" i="0">
                <a:solidFill>
                  <a:srgbClr val="FFFFFF"/>
                </a:solidFill>
                <a:latin typeface="Segoe UI"/>
              </a:rPr>
              <a:t>AI thesis</a:t>
            </a:r>
          </a:p>
        </p:txBody>
      </p:sp>
      <p:sp>
        <p:nvSpPr>
          <p:cNvPr id="25" name="Rounded Rectangle 24"/>
          <p:cNvSpPr/>
          <p:nvPr/>
        </p:nvSpPr>
        <p:spPr>
          <a:xfrm>
            <a:off x="3547872" y="3666744"/>
            <a:ext cx="530352" cy="292608"/>
          </a:xfrm>
          <a:prstGeom prst="roundRect">
            <a:avLst>
              <a:gd name="adj" fmla="val 50000"/>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900" b="1" i="0">
                <a:solidFill>
                  <a:srgbClr val="FFFFFF"/>
                </a:solidFill>
                <a:latin typeface="Segoe UI"/>
              </a:rPr>
              <a:t>M07</a:t>
            </a:r>
          </a:p>
        </p:txBody>
      </p:sp>
      <p:sp>
        <p:nvSpPr>
          <p:cNvPr id="26" name="TextBox 25"/>
          <p:cNvSpPr txBox="1"/>
          <p:nvPr/>
        </p:nvSpPr>
        <p:spPr>
          <a:xfrm>
            <a:off x="694944" y="4096512"/>
            <a:ext cx="3364992" cy="1554479"/>
          </a:xfrm>
          <a:prstGeom prst="rect">
            <a:avLst/>
          </a:prstGeom>
          <a:noFill/>
        </p:spPr>
        <p:txBody>
          <a:bodyPr wrap="square" lIns="36576" rIns="36576" tIns="18288" bIns="18288" anchor="t">
            <a:spAutoFit/>
          </a:bodyPr>
          <a:lstStyle/>
          <a:p>
            <a:pPr algn="l">
              <a:lnSpc>
                <a:spcPct val="112000"/>
              </a:lnSpc>
              <a:spcAft>
                <a:spcPts val="0"/>
              </a:spcAft>
            </a:pPr>
            <a:r>
              <a:rPr sz="950" b="0" i="0">
                <a:solidFill>
                  <a:srgbClr val="333B47"/>
                </a:solidFill>
                <a:latin typeface="Segoe UI"/>
              </a:rPr>
              <a:t>Two seats only — defensive at the API layer, differentiated at the PMI seam · 0/108 direct demand · BYOM mandated at enterprise.</a:t>
            </a:r>
          </a:p>
        </p:txBody>
      </p:sp>
      <p:sp>
        <p:nvSpPr>
          <p:cNvPr id="27" name="Rounded Rectangle 26"/>
          <p:cNvSpPr/>
          <p:nvPr/>
        </p:nvSpPr>
        <p:spPr>
          <a:xfrm>
            <a:off x="4389120" y="3621024"/>
            <a:ext cx="3657600" cy="2103120"/>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ounded Rectangle 27"/>
          <p:cNvSpPr/>
          <p:nvPr/>
        </p:nvSpPr>
        <p:spPr>
          <a:xfrm>
            <a:off x="4389120" y="3621024"/>
            <a:ext cx="3657600" cy="384048"/>
          </a:xfrm>
          <a:prstGeom prst="roundRect">
            <a:avLst>
              <a:gd name="adj" fmla="val 5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4535424" y="3666744"/>
            <a:ext cx="2834640" cy="320040"/>
          </a:xfrm>
          <a:prstGeom prst="rect">
            <a:avLst/>
          </a:prstGeom>
          <a:noFill/>
        </p:spPr>
        <p:txBody>
          <a:bodyPr wrap="square" lIns="36576" rIns="36576" tIns="18288" bIns="18288" anchor="t">
            <a:spAutoFit/>
          </a:bodyPr>
          <a:lstStyle/>
          <a:p>
            <a:pPr algn="l">
              <a:lnSpc>
                <a:spcPct val="106000"/>
              </a:lnSpc>
              <a:spcAft>
                <a:spcPts val="0"/>
              </a:spcAft>
            </a:pPr>
            <a:r>
              <a:rPr sz="1200" b="1" i="0">
                <a:solidFill>
                  <a:srgbClr val="FFFFFF"/>
                </a:solidFill>
                <a:latin typeface="Segoe UI"/>
              </a:rPr>
              <a:t>M&amp;A journey</a:t>
            </a:r>
          </a:p>
        </p:txBody>
      </p:sp>
      <p:sp>
        <p:nvSpPr>
          <p:cNvPr id="30" name="Rounded Rectangle 29"/>
          <p:cNvSpPr/>
          <p:nvPr/>
        </p:nvSpPr>
        <p:spPr>
          <a:xfrm>
            <a:off x="7388352" y="3666744"/>
            <a:ext cx="530352" cy="292608"/>
          </a:xfrm>
          <a:prstGeom prst="roundRect">
            <a:avLst>
              <a:gd name="adj" fmla="val 50000"/>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900" b="1" i="0">
                <a:solidFill>
                  <a:srgbClr val="FFFFFF"/>
                </a:solidFill>
                <a:latin typeface="Segoe UI"/>
              </a:rPr>
              <a:t>M09</a:t>
            </a:r>
          </a:p>
        </p:txBody>
      </p:sp>
      <p:sp>
        <p:nvSpPr>
          <p:cNvPr id="31" name="TextBox 30"/>
          <p:cNvSpPr txBox="1"/>
          <p:nvPr/>
        </p:nvSpPr>
        <p:spPr>
          <a:xfrm>
            <a:off x="4535424" y="4096512"/>
            <a:ext cx="3364992" cy="1554479"/>
          </a:xfrm>
          <a:prstGeom prst="rect">
            <a:avLst/>
          </a:prstGeom>
          <a:noFill/>
        </p:spPr>
        <p:txBody>
          <a:bodyPr wrap="square" lIns="36576" rIns="36576" tIns="18288" bIns="18288" anchor="t">
            <a:spAutoFit/>
          </a:bodyPr>
          <a:lstStyle/>
          <a:p>
            <a:pPr algn="l">
              <a:lnSpc>
                <a:spcPct val="112000"/>
              </a:lnSpc>
              <a:spcAft>
                <a:spcPts val="0"/>
              </a:spcAft>
            </a:pPr>
            <a:r>
              <a:rPr sz="950" b="0" i="0">
                <a:solidFill>
                  <a:srgbClr val="333B47"/>
                </a:solidFill>
                <a:latin typeface="Segoe UI"/>
              </a:rPr>
              <a:t>Stages 1–9 owned · back-half moat (7–9) · DD = clearest friction · stage→product: DevenLite front-scoped 1–2, DevenDiligence = 3 · divestiture = cross-cutting variant.</a:t>
            </a:r>
          </a:p>
        </p:txBody>
      </p:sp>
      <p:sp>
        <p:nvSpPr>
          <p:cNvPr id="32" name="Rounded Rectangle 31"/>
          <p:cNvSpPr/>
          <p:nvPr/>
        </p:nvSpPr>
        <p:spPr>
          <a:xfrm>
            <a:off x="8229600" y="3621024"/>
            <a:ext cx="3657600" cy="2103120"/>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ounded Rectangle 32"/>
          <p:cNvSpPr/>
          <p:nvPr/>
        </p:nvSpPr>
        <p:spPr>
          <a:xfrm>
            <a:off x="8229600" y="3621024"/>
            <a:ext cx="3657600" cy="384048"/>
          </a:xfrm>
          <a:prstGeom prst="roundRect">
            <a:avLst>
              <a:gd name="adj" fmla="val 5000"/>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8375904" y="3666744"/>
            <a:ext cx="2834640" cy="320040"/>
          </a:xfrm>
          <a:prstGeom prst="rect">
            <a:avLst/>
          </a:prstGeom>
          <a:noFill/>
        </p:spPr>
        <p:txBody>
          <a:bodyPr wrap="square" lIns="36576" rIns="36576" tIns="18288" bIns="18288" anchor="t">
            <a:spAutoFit/>
          </a:bodyPr>
          <a:lstStyle/>
          <a:p>
            <a:pPr algn="l">
              <a:lnSpc>
                <a:spcPct val="106000"/>
              </a:lnSpc>
              <a:spcAft>
                <a:spcPts val="0"/>
              </a:spcAft>
            </a:pPr>
            <a:r>
              <a:rPr sz="1200" b="1" i="0">
                <a:solidFill>
                  <a:srgbClr val="FFFFFF"/>
                </a:solidFill>
                <a:latin typeface="Segoe UI"/>
              </a:rPr>
              <a:t>Roadmap</a:t>
            </a:r>
          </a:p>
        </p:txBody>
      </p:sp>
      <p:sp>
        <p:nvSpPr>
          <p:cNvPr id="35" name="Rounded Rectangle 34"/>
          <p:cNvSpPr/>
          <p:nvPr/>
        </p:nvSpPr>
        <p:spPr>
          <a:xfrm>
            <a:off x="11228832" y="3666744"/>
            <a:ext cx="530352" cy="292608"/>
          </a:xfrm>
          <a:prstGeom prst="roundRect">
            <a:avLst>
              <a:gd name="adj" fmla="val 50000"/>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900" b="1" i="0">
                <a:solidFill>
                  <a:srgbClr val="FFFFFF"/>
                </a:solidFill>
                <a:latin typeface="Segoe UI"/>
              </a:rPr>
              <a:t>M10</a:t>
            </a:r>
          </a:p>
        </p:txBody>
      </p:sp>
      <p:sp>
        <p:nvSpPr>
          <p:cNvPr id="36" name="TextBox 35"/>
          <p:cNvSpPr txBox="1"/>
          <p:nvPr/>
        </p:nvSpPr>
        <p:spPr>
          <a:xfrm>
            <a:off x="8375904" y="4096512"/>
            <a:ext cx="3364992" cy="1554479"/>
          </a:xfrm>
          <a:prstGeom prst="rect">
            <a:avLst/>
          </a:prstGeom>
          <a:noFill/>
        </p:spPr>
        <p:txBody>
          <a:bodyPr wrap="square" lIns="36576" rIns="36576" tIns="18288" bIns="18288" anchor="t">
            <a:spAutoFit/>
          </a:bodyPr>
          <a:lstStyle/>
          <a:p>
            <a:pPr algn="l">
              <a:lnSpc>
                <a:spcPct val="112000"/>
              </a:lnSpc>
              <a:spcAft>
                <a:spcPts val="0"/>
              </a:spcAft>
            </a:pPr>
            <a:r>
              <a:rPr sz="950" b="0" i="0">
                <a:solidFill>
                  <a:srgbClr val="333B47"/>
                </a:solidFill>
                <a:latin typeface="Segoe UI"/>
              </a:rPr>
              <a:t>DAG F6→F1→T2→T3→T7 · 3 phase gates × 3-stage ramp · Beyond the Horizon = 9 deferred items (incl. DevenMCP full core; DevenLite re-enters only if chosen).</a:t>
            </a:r>
          </a:p>
        </p:txBody>
      </p:sp>
      <p:sp>
        <p:nvSpPr>
          <p:cNvPr id="37" name="Rounded Rectangle 36"/>
          <p:cNvSpPr/>
          <p:nvPr/>
        </p:nvSpPr>
        <p:spPr>
          <a:xfrm>
            <a:off x="548640" y="5833872"/>
            <a:ext cx="11064240" cy="548640"/>
          </a:xfrm>
          <a:prstGeom prst="roundRect">
            <a:avLst>
              <a:gd name="adj" fmla="val 5000"/>
            </a:avLst>
          </a:prstGeom>
          <a:solidFill>
            <a:srgbClr val="F4F6F8"/>
          </a:solidFill>
          <a:ln w="12700">
            <a:solidFill>
              <a:srgbClr val="DDE3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Rectangle 37"/>
          <p:cNvSpPr/>
          <p:nvPr/>
        </p:nvSpPr>
        <p:spPr>
          <a:xfrm>
            <a:off x="548640" y="5833872"/>
            <a:ext cx="73152" cy="548640"/>
          </a:xfrm>
          <a:prstGeom prst="rect">
            <a:avLst/>
          </a:prstGeom>
          <a:solidFill>
            <a:srgbClr val="2A4A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768096" y="5852160"/>
            <a:ext cx="1188720" cy="512064"/>
          </a:xfrm>
          <a:prstGeom prst="rect">
            <a:avLst/>
          </a:prstGeom>
          <a:noFill/>
        </p:spPr>
        <p:txBody>
          <a:bodyPr wrap="square" lIns="36576" rIns="36576" tIns="18288" bIns="18288" anchor="ctr">
            <a:spAutoFit/>
          </a:bodyPr>
          <a:lstStyle/>
          <a:p>
            <a:pPr algn="l">
              <a:lnSpc>
                <a:spcPct val="106000"/>
              </a:lnSpc>
              <a:spcAft>
                <a:spcPts val="0"/>
              </a:spcAft>
            </a:pPr>
            <a:r>
              <a:rPr sz="1150" b="1" i="0">
                <a:solidFill>
                  <a:srgbClr val="1F3A5F"/>
                </a:solidFill>
                <a:latin typeface="Segoe UI"/>
              </a:rPr>
              <a:t>Commercial</a:t>
            </a:r>
          </a:p>
        </p:txBody>
      </p:sp>
      <p:sp>
        <p:nvSpPr>
          <p:cNvPr id="40" name="TextBox 39"/>
          <p:cNvSpPr txBox="1"/>
          <p:nvPr/>
        </p:nvSpPr>
        <p:spPr>
          <a:xfrm>
            <a:off x="1993392" y="5852160"/>
            <a:ext cx="8778240" cy="512064"/>
          </a:xfrm>
          <a:prstGeom prst="rect">
            <a:avLst/>
          </a:prstGeom>
          <a:noFill/>
        </p:spPr>
        <p:txBody>
          <a:bodyPr wrap="square" lIns="36576" rIns="36576" tIns="18288" bIns="18288" anchor="ctr">
            <a:spAutoFit/>
          </a:bodyPr>
          <a:lstStyle/>
          <a:p>
            <a:pPr algn="l">
              <a:lnSpc>
                <a:spcPct val="110000"/>
              </a:lnSpc>
              <a:spcAft>
                <a:spcPts val="0"/>
              </a:spcAft>
            </a:pPr>
            <a:r>
              <a:rPr sz="950" b="0" i="0">
                <a:solidFill>
                  <a:srgbClr val="333B47"/>
                </a:solidFill>
                <a:latin typeface="Segoe UI"/>
              </a:rPr>
              <a:t>Three engines — enterprise ARR + premium tier · DevenConnect tiered (R=free / G/D=consumption; rates TBD) · Diversify PLG family · GTM = relationship-led enterprise + fake-door-gated community PLG · Zapier = API distribution.</a:t>
            </a:r>
          </a:p>
        </p:txBody>
      </p:sp>
      <p:sp>
        <p:nvSpPr>
          <p:cNvPr id="41" name="Rounded Rectangle 40"/>
          <p:cNvSpPr/>
          <p:nvPr/>
        </p:nvSpPr>
        <p:spPr>
          <a:xfrm>
            <a:off x="10945368" y="5961888"/>
            <a:ext cx="530352" cy="292608"/>
          </a:xfrm>
          <a:prstGeom prst="roundRect">
            <a:avLst>
              <a:gd name="adj" fmla="val 50000"/>
            </a:avLst>
          </a:prstGeom>
          <a:solidFill>
            <a:srgbClr val="2BB3A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64008" rIns="64008" tIns="18288" bIns="18288"/>
          <a:lstStyle/>
          <a:p>
            <a:pPr algn="ctr"/>
            <a:r>
              <a:rPr sz="900" b="1" i="0">
                <a:solidFill>
                  <a:srgbClr val="FFFFFF"/>
                </a:solidFill>
                <a:latin typeface="Segoe UI"/>
              </a:rPr>
              <a:t>M11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